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313" r:id="rId2"/>
    <p:sldId id="263" r:id="rId3"/>
    <p:sldId id="291" r:id="rId4"/>
    <p:sldId id="292" r:id="rId5"/>
    <p:sldId id="314" r:id="rId6"/>
    <p:sldId id="293" r:id="rId7"/>
    <p:sldId id="294" r:id="rId8"/>
    <p:sldId id="295" r:id="rId9"/>
    <p:sldId id="296" r:id="rId10"/>
    <p:sldId id="315" r:id="rId11"/>
    <p:sldId id="316" r:id="rId12"/>
    <p:sldId id="302" r:id="rId13"/>
    <p:sldId id="304" r:id="rId14"/>
  </p:sldIdLst>
  <p:sldSz cx="9144000" cy="6858000" type="screen4x3"/>
  <p:notesSz cx="6794500" cy="9931400"/>
  <p:embeddedFontLst>
    <p:embeddedFont>
      <p:font typeface="Calibri" pitchFamily="34" charset="0"/>
      <p:regular r:id="rId17"/>
      <p:bold r:id="rId18"/>
      <p:italic r:id="rId19"/>
      <p:bold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ED9237"/>
    <a:srgbClr val="F33192"/>
    <a:srgbClr val="00CC99"/>
    <a:srgbClr val="F03E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78986" autoAdjust="0"/>
  </p:normalViewPr>
  <p:slideViewPr>
    <p:cSldViewPr>
      <p:cViewPr varScale="1">
        <p:scale>
          <a:sx n="62" d="100"/>
          <a:sy n="62" d="100"/>
        </p:scale>
        <p:origin x="-89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21" y="-67"/>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486" cy="496031"/>
          </a:xfrm>
          <a:prstGeom prst="rect">
            <a:avLst/>
          </a:prstGeom>
        </p:spPr>
        <p:txBody>
          <a:bodyPr vert="horz" lIns="88230" tIns="44115" rIns="88230" bIns="44115" rtlCol="0"/>
          <a:lstStyle>
            <a:lvl1pPr algn="l">
              <a:defRPr sz="1200"/>
            </a:lvl1pPr>
          </a:lstStyle>
          <a:p>
            <a:endParaRPr lang="fr-FR"/>
          </a:p>
        </p:txBody>
      </p:sp>
      <p:sp>
        <p:nvSpPr>
          <p:cNvPr id="3" name="Espace réservé de la date 2"/>
          <p:cNvSpPr>
            <a:spLocks noGrp="1"/>
          </p:cNvSpPr>
          <p:nvPr>
            <p:ph type="dt" sz="quarter" idx="1"/>
          </p:nvPr>
        </p:nvSpPr>
        <p:spPr>
          <a:xfrm>
            <a:off x="3848496" y="0"/>
            <a:ext cx="2944486" cy="496031"/>
          </a:xfrm>
          <a:prstGeom prst="rect">
            <a:avLst/>
          </a:prstGeom>
        </p:spPr>
        <p:txBody>
          <a:bodyPr vert="horz" lIns="88230" tIns="44115" rIns="88230" bIns="44115" rtlCol="0"/>
          <a:lstStyle>
            <a:lvl1pPr algn="r">
              <a:defRPr sz="1200"/>
            </a:lvl1pPr>
          </a:lstStyle>
          <a:p>
            <a:fld id="{C25EF7AF-592A-4F4E-83B0-F73ED4CA08D6}" type="datetimeFigureOut">
              <a:rPr lang="fr-FR" smtClean="0"/>
              <a:pPr/>
              <a:t>21/02/2018</a:t>
            </a:fld>
            <a:endParaRPr lang="fr-FR"/>
          </a:p>
        </p:txBody>
      </p:sp>
      <p:sp>
        <p:nvSpPr>
          <p:cNvPr id="4" name="Espace réservé du pied de page 3"/>
          <p:cNvSpPr>
            <a:spLocks noGrp="1"/>
          </p:cNvSpPr>
          <p:nvPr>
            <p:ph type="ftr" sz="quarter" idx="2"/>
          </p:nvPr>
        </p:nvSpPr>
        <p:spPr>
          <a:xfrm>
            <a:off x="0" y="9433829"/>
            <a:ext cx="2944486" cy="496031"/>
          </a:xfrm>
          <a:prstGeom prst="rect">
            <a:avLst/>
          </a:prstGeom>
        </p:spPr>
        <p:txBody>
          <a:bodyPr vert="horz" lIns="88230" tIns="44115" rIns="88230" bIns="441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496" y="9433829"/>
            <a:ext cx="2944486" cy="496031"/>
          </a:xfrm>
          <a:prstGeom prst="rect">
            <a:avLst/>
          </a:prstGeom>
        </p:spPr>
        <p:txBody>
          <a:bodyPr vert="horz" lIns="88230" tIns="44115" rIns="88230" bIns="44115" rtlCol="0" anchor="b"/>
          <a:lstStyle>
            <a:lvl1pPr algn="r">
              <a:defRPr sz="1200"/>
            </a:lvl1pPr>
          </a:lstStyle>
          <a:p>
            <a:fld id="{820BF54B-EF28-424B-A79B-EEA95F0BBB87}"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24" cy="497126"/>
          </a:xfrm>
          <a:prstGeom prst="rect">
            <a:avLst/>
          </a:prstGeom>
        </p:spPr>
        <p:txBody>
          <a:bodyPr vert="horz" lIns="91442" tIns="45721" rIns="91442" bIns="45721" rtlCol="0"/>
          <a:lstStyle>
            <a:lvl1pPr algn="l">
              <a:defRPr sz="1200"/>
            </a:lvl1pPr>
          </a:lstStyle>
          <a:p>
            <a:endParaRPr lang="fr-FR"/>
          </a:p>
        </p:txBody>
      </p:sp>
      <p:sp>
        <p:nvSpPr>
          <p:cNvPr id="3" name="Espace réservé de la date 2"/>
          <p:cNvSpPr>
            <a:spLocks noGrp="1"/>
          </p:cNvSpPr>
          <p:nvPr>
            <p:ph type="dt" idx="1"/>
          </p:nvPr>
        </p:nvSpPr>
        <p:spPr>
          <a:xfrm>
            <a:off x="3847891" y="0"/>
            <a:ext cx="2945024" cy="497126"/>
          </a:xfrm>
          <a:prstGeom prst="rect">
            <a:avLst/>
          </a:prstGeom>
        </p:spPr>
        <p:txBody>
          <a:bodyPr vert="horz" lIns="91442" tIns="45721" rIns="91442" bIns="45721" rtlCol="0"/>
          <a:lstStyle>
            <a:lvl1pPr algn="r">
              <a:defRPr sz="1200"/>
            </a:lvl1pPr>
          </a:lstStyle>
          <a:p>
            <a:fld id="{CF2A5B78-E9ED-4151-ACC2-5E43808A8217}" type="datetimeFigureOut">
              <a:rPr lang="fr-FR" smtClean="0"/>
              <a:pPr/>
              <a:t>21/02/2018</a:t>
            </a:fld>
            <a:endParaRPr lang="fr-FR"/>
          </a:p>
        </p:txBody>
      </p:sp>
      <p:sp>
        <p:nvSpPr>
          <p:cNvPr id="4" name="Espace réservé de l'image des diapositives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2" tIns="45721" rIns="91442" bIns="45721" rtlCol="0" anchor="ctr"/>
          <a:lstStyle/>
          <a:p>
            <a:endParaRPr lang="fr-FR"/>
          </a:p>
        </p:txBody>
      </p:sp>
      <p:sp>
        <p:nvSpPr>
          <p:cNvPr id="5" name="Espace réservé des commentaires 4"/>
          <p:cNvSpPr>
            <a:spLocks noGrp="1"/>
          </p:cNvSpPr>
          <p:nvPr>
            <p:ph type="body" sz="quarter" idx="3"/>
          </p:nvPr>
        </p:nvSpPr>
        <p:spPr>
          <a:xfrm>
            <a:off x="679133" y="4717138"/>
            <a:ext cx="5436235" cy="4469368"/>
          </a:xfrm>
          <a:prstGeom prst="rect">
            <a:avLst/>
          </a:prstGeom>
        </p:spPr>
        <p:txBody>
          <a:bodyPr vert="horz" lIns="91442" tIns="45721" rIns="91442" bIns="4572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2687"/>
            <a:ext cx="2945024" cy="497125"/>
          </a:xfrm>
          <a:prstGeom prst="rect">
            <a:avLst/>
          </a:prstGeom>
        </p:spPr>
        <p:txBody>
          <a:bodyPr vert="horz" lIns="91442" tIns="45721" rIns="91442" bIns="4572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891" y="9432687"/>
            <a:ext cx="2945024" cy="497125"/>
          </a:xfrm>
          <a:prstGeom prst="rect">
            <a:avLst/>
          </a:prstGeom>
        </p:spPr>
        <p:txBody>
          <a:bodyPr vert="horz" lIns="91442" tIns="45721" rIns="91442" bIns="45721" rtlCol="0" anchor="b"/>
          <a:lstStyle>
            <a:lvl1pPr algn="r">
              <a:defRPr sz="1200"/>
            </a:lvl1pPr>
          </a:lstStyle>
          <a:p>
            <a:fld id="{5CF75A4D-7C2E-4D96-AFFD-19DE824C55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6125"/>
            <a:ext cx="4962525" cy="37226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F75A4D-7C2E-4D96-AFFD-19DE824C554D}"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60E8648-064E-42DC-A379-EB805EF8EF75}" type="datetimeFigureOut">
              <a:rPr lang="fr-FR" smtClean="0"/>
              <a:pPr/>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182B41-22BE-4E66-92F4-82EE339C9A9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E8648-064E-42DC-A379-EB805EF8EF75}" type="datetimeFigureOut">
              <a:rPr lang="fr-FR" smtClean="0"/>
              <a:pPr/>
              <a:t>21/02/2018</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82B41-22BE-4E66-92F4-82EE339C9A9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6.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5.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jpeg"/><Relationship Id="rId11" Type="http://schemas.openxmlformats.org/officeDocument/2006/relationships/image" Target="../media/image15.jpeg"/><Relationship Id="rId5" Type="http://schemas.openxmlformats.org/officeDocument/2006/relationships/image" Target="../media/image1.jpeg"/><Relationship Id="rId10" Type="http://schemas.openxmlformats.org/officeDocument/2006/relationships/image" Target="../media/image11.jpeg"/><Relationship Id="rId4" Type="http://schemas.openxmlformats.org/officeDocument/2006/relationships/image" Target="../media/image4.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6.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6.jpeg"/><Relationship Id="rId10" Type="http://schemas.openxmlformats.org/officeDocument/2006/relationships/image" Target="../media/image24.jpeg"/><Relationship Id="rId4" Type="http://schemas.openxmlformats.org/officeDocument/2006/relationships/image" Target="../media/image1.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à coins arrondis 25"/>
          <p:cNvSpPr/>
          <p:nvPr/>
        </p:nvSpPr>
        <p:spPr>
          <a:xfrm>
            <a:off x="251520" y="692696"/>
            <a:ext cx="8640960" cy="6120680"/>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5" descr="C:\Users\o.hazan\Documents\CSEEE\01_PUBLICATIONS\RAPPORTS ANNUELS\Rapport Annuel 2015\Masque Powerpoint\cseee_baseline.jpg"/>
          <p:cNvPicPr>
            <a:picLocks noChangeAspect="1" noChangeArrowheads="1"/>
          </p:cNvPicPr>
          <p:nvPr/>
        </p:nvPicPr>
        <p:blipFill>
          <a:blip r:embed="rId3" cstate="print"/>
          <a:srcRect/>
          <a:stretch>
            <a:fillRect/>
          </a:stretch>
        </p:blipFill>
        <p:spPr bwMode="auto">
          <a:xfrm>
            <a:off x="179512" y="0"/>
            <a:ext cx="1363436" cy="596504"/>
          </a:xfrm>
          <a:prstGeom prst="rect">
            <a:avLst/>
          </a:prstGeom>
          <a:noFill/>
        </p:spPr>
      </p:pic>
      <p:pic>
        <p:nvPicPr>
          <p:cNvPr id="15" name="Picture 2" descr="R:\COMMUNICATION\COMMUNICATION\LOGOS\01_CSEEE-AFORELEC-CAE\DELEPINE\CAE.JPG"/>
          <p:cNvPicPr>
            <a:picLocks noChangeAspect="1" noChangeArrowheads="1"/>
          </p:cNvPicPr>
          <p:nvPr/>
        </p:nvPicPr>
        <p:blipFill>
          <a:blip r:embed="rId4" cstate="print"/>
          <a:stretch>
            <a:fillRect/>
          </a:stretch>
        </p:blipFill>
        <p:spPr bwMode="auto">
          <a:xfrm>
            <a:off x="7452660" y="73493"/>
            <a:ext cx="1511828" cy="449518"/>
          </a:xfrm>
          <a:prstGeom prst="rect">
            <a:avLst/>
          </a:prstGeom>
          <a:noFill/>
        </p:spPr>
      </p:pic>
      <p:pic>
        <p:nvPicPr>
          <p:cNvPr id="2" name="Picture 2" descr="C:\Users\o.hazan\Documents\CFA\06_OUTILS DIVERS - Kakemono\DIAPORAMA\Visite Centrale nucléaire\Image1.png"/>
          <p:cNvPicPr>
            <a:picLocks noChangeAspect="1" noChangeArrowheads="1"/>
          </p:cNvPicPr>
          <p:nvPr/>
        </p:nvPicPr>
        <p:blipFill>
          <a:blip r:embed="rId5" cstate="print"/>
          <a:srcRect/>
          <a:stretch>
            <a:fillRect/>
          </a:stretch>
        </p:blipFill>
        <p:spPr bwMode="auto">
          <a:xfrm>
            <a:off x="301259" y="908720"/>
            <a:ext cx="8545091" cy="5686840"/>
          </a:xfrm>
          <a:prstGeom prst="roundRect">
            <a:avLst/>
          </a:prstGeom>
          <a:noFill/>
        </p:spPr>
      </p:pic>
      <p:sp>
        <p:nvSpPr>
          <p:cNvPr id="7" name="Rectangle 6"/>
          <p:cNvSpPr/>
          <p:nvPr/>
        </p:nvSpPr>
        <p:spPr>
          <a:xfrm>
            <a:off x="2699791" y="1988840"/>
            <a:ext cx="3744417" cy="2376264"/>
          </a:xfrm>
          <a:prstGeom prst="rect">
            <a:avLst/>
          </a:prstGeom>
          <a:solidFill>
            <a:srgbClr val="49E7D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736751" y="2174720"/>
            <a:ext cx="3763145" cy="2092881"/>
          </a:xfrm>
          <a:prstGeom prst="rect">
            <a:avLst/>
          </a:prstGeom>
        </p:spPr>
        <p:txBody>
          <a:bodyPr wrap="square">
            <a:spAutoFit/>
          </a:bodyPr>
          <a:lstStyle/>
          <a:p>
            <a:pPr algn="ctr"/>
            <a:r>
              <a:rPr lang="fr-FR" sz="3000" dirty="0" smtClean="0">
                <a:solidFill>
                  <a:schemeClr val="bg1"/>
                </a:solidFill>
                <a:latin typeface="+mj-lt"/>
              </a:rPr>
              <a:t>CENTRALE DE </a:t>
            </a:r>
            <a:r>
              <a:rPr lang="fr-FR" sz="3000" b="1" dirty="0" smtClean="0">
                <a:solidFill>
                  <a:schemeClr val="bg1"/>
                </a:solidFill>
                <a:latin typeface="+mj-lt"/>
              </a:rPr>
              <a:t>NOGENT-SUR-SEINE</a:t>
            </a:r>
          </a:p>
          <a:p>
            <a:pPr algn="ctr"/>
            <a:r>
              <a:rPr lang="fr-FR" sz="2000" dirty="0" smtClean="0">
                <a:solidFill>
                  <a:schemeClr val="bg1"/>
                </a:solidFill>
                <a:latin typeface="+mj-lt"/>
              </a:rPr>
              <a:t/>
            </a:r>
            <a:br>
              <a:rPr lang="fr-FR" sz="2000" dirty="0" smtClean="0">
                <a:solidFill>
                  <a:schemeClr val="bg1"/>
                </a:solidFill>
                <a:latin typeface="+mj-lt"/>
              </a:rPr>
            </a:br>
            <a:r>
              <a:rPr lang="fr-FR" sz="2500" dirty="0" smtClean="0">
                <a:solidFill>
                  <a:schemeClr val="bg1"/>
                </a:solidFill>
                <a:latin typeface="+mj-lt"/>
              </a:rPr>
              <a:t>Visite des BTS 1 </a:t>
            </a:r>
          </a:p>
          <a:p>
            <a:pPr algn="ctr"/>
            <a:r>
              <a:rPr lang="fr-FR" sz="2500" dirty="0" smtClean="0">
                <a:solidFill>
                  <a:schemeClr val="bg1"/>
                </a:solidFill>
                <a:latin typeface="+mj-lt"/>
              </a:rPr>
              <a:t> </a:t>
            </a:r>
            <a:r>
              <a:rPr lang="fr-FR" sz="2200" i="1" dirty="0" smtClean="0">
                <a:solidFill>
                  <a:schemeClr val="bg1"/>
                </a:solidFill>
                <a:latin typeface="+mj-lt"/>
              </a:rPr>
              <a:t>30 janvier 2018</a:t>
            </a:r>
            <a:endParaRPr lang="fr-FR" sz="2200" i="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xmlns="" val="0"/>
              </a:ext>
            </a:extLst>
          </a:blip>
          <a:srcRect l="1499" t="17492" r="2722" b="9725"/>
          <a:stretch/>
        </p:blipFill>
        <p:spPr>
          <a:xfrm>
            <a:off x="1115616" y="1268760"/>
            <a:ext cx="6908314" cy="393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4"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5" cstate="print"/>
          <a:srcRect/>
          <a:stretch>
            <a:fillRect/>
          </a:stretch>
        </p:blipFill>
        <p:spPr bwMode="auto">
          <a:xfrm>
            <a:off x="179512" y="6118354"/>
            <a:ext cx="1368152" cy="598567"/>
          </a:xfrm>
          <a:prstGeom prst="rect">
            <a:avLst/>
          </a:prstGeom>
          <a:noFill/>
        </p:spPr>
      </p:pic>
      <p:pic>
        <p:nvPicPr>
          <p:cNvPr id="9" name="Picture 2" descr="C:\Users\o.hazan\Documents\CFA\06_OUTILS DIVERS - Kakemono\DIAPORAMA\Visite Centrale nucléaire\Titre Nogent.jpg"/>
          <p:cNvPicPr>
            <a:picLocks noChangeAspect="1" noChangeArrowheads="1"/>
          </p:cNvPicPr>
          <p:nvPr/>
        </p:nvPicPr>
        <p:blipFill>
          <a:blip r:embed="rId6" cstate="print"/>
          <a:srcRect/>
          <a:stretch>
            <a:fillRect/>
          </a:stretch>
        </p:blipFill>
        <p:spPr bwMode="auto">
          <a:xfrm>
            <a:off x="4093263" y="737370"/>
            <a:ext cx="4871225" cy="478410"/>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7" cstate="print"/>
          <a:stretch>
            <a:fillRect/>
          </a:stretch>
        </p:blipFill>
        <p:spPr bwMode="auto">
          <a:xfrm>
            <a:off x="122763" y="83501"/>
            <a:ext cx="3585141" cy="605889"/>
          </a:xfrm>
          <a:prstGeom prst="rect">
            <a:avLst/>
          </a:prstGeom>
          <a:noFill/>
        </p:spPr>
      </p:pic>
      <p:sp>
        <p:nvSpPr>
          <p:cNvPr id="15" name="Rectangle à coins arrondis 14"/>
          <p:cNvSpPr/>
          <p:nvPr/>
        </p:nvSpPr>
        <p:spPr>
          <a:xfrm>
            <a:off x="1043608" y="5229200"/>
            <a:ext cx="6984776" cy="936104"/>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16" name="Rectangle 15"/>
          <p:cNvSpPr/>
          <p:nvPr/>
        </p:nvSpPr>
        <p:spPr>
          <a:xfrm>
            <a:off x="1187624" y="5290004"/>
            <a:ext cx="6768752" cy="892552"/>
          </a:xfrm>
          <a:prstGeom prst="rect">
            <a:avLst/>
          </a:prstGeom>
        </p:spPr>
        <p:txBody>
          <a:bodyPr wrap="square">
            <a:spAutoFit/>
          </a:bodyPr>
          <a:lstStyle/>
          <a:p>
            <a:r>
              <a:rPr lang="fr-FR" sz="1300" b="1" u="sng" dirty="0" smtClean="0">
                <a:solidFill>
                  <a:schemeClr val="bg1"/>
                </a:solidFill>
              </a:rPr>
              <a:t>CIRCUIT SECONDAIRE</a:t>
            </a:r>
            <a:r>
              <a:rPr lang="fr-FR" sz="1300" b="1" dirty="0" smtClean="0">
                <a:solidFill>
                  <a:schemeClr val="bg1"/>
                </a:solidFill>
              </a:rPr>
              <a:t/>
            </a:r>
            <a:br>
              <a:rPr lang="fr-FR" sz="1300" b="1" dirty="0" smtClean="0">
                <a:solidFill>
                  <a:schemeClr val="bg1"/>
                </a:solidFill>
              </a:rPr>
            </a:br>
            <a:r>
              <a:rPr lang="fr-FR" sz="1300" dirty="0" smtClean="0">
                <a:solidFill>
                  <a:schemeClr val="bg1"/>
                </a:solidFill>
              </a:rPr>
              <a:t>l’eau du circuit primaire circule dans le générateur de vapeur, chauffe l’eau du circuit secondaire par échange thermique. L’eau du circuit secondaire se transforme en vapeur qui entraîne une turbine couplée à un alternateur qui produit de l’électricité.</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xmlns="" val="0"/>
              </a:ext>
            </a:extLst>
          </a:blip>
          <a:srcRect l="1499" t="17492" r="2722" b="9725"/>
          <a:stretch/>
        </p:blipFill>
        <p:spPr>
          <a:xfrm>
            <a:off x="1115616" y="1268760"/>
            <a:ext cx="6908314" cy="393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4"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5" cstate="print"/>
          <a:srcRect/>
          <a:stretch>
            <a:fillRect/>
          </a:stretch>
        </p:blipFill>
        <p:spPr bwMode="auto">
          <a:xfrm>
            <a:off x="179512" y="6118354"/>
            <a:ext cx="1368152" cy="598567"/>
          </a:xfrm>
          <a:prstGeom prst="rect">
            <a:avLst/>
          </a:prstGeom>
          <a:noFill/>
        </p:spPr>
      </p:pic>
      <p:pic>
        <p:nvPicPr>
          <p:cNvPr id="9" name="Picture 2" descr="C:\Users\o.hazan\Documents\CFA\06_OUTILS DIVERS - Kakemono\DIAPORAMA\Visite Centrale nucléaire\Titre Nogent.jpg"/>
          <p:cNvPicPr>
            <a:picLocks noChangeAspect="1" noChangeArrowheads="1"/>
          </p:cNvPicPr>
          <p:nvPr/>
        </p:nvPicPr>
        <p:blipFill>
          <a:blip r:embed="rId6" cstate="print"/>
          <a:srcRect/>
          <a:stretch>
            <a:fillRect/>
          </a:stretch>
        </p:blipFill>
        <p:spPr bwMode="auto">
          <a:xfrm>
            <a:off x="4093263" y="737370"/>
            <a:ext cx="4871225" cy="478410"/>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7" cstate="print"/>
          <a:stretch>
            <a:fillRect/>
          </a:stretch>
        </p:blipFill>
        <p:spPr bwMode="auto">
          <a:xfrm>
            <a:off x="122763" y="83501"/>
            <a:ext cx="3585141" cy="605889"/>
          </a:xfrm>
          <a:prstGeom prst="rect">
            <a:avLst/>
          </a:prstGeom>
          <a:noFill/>
        </p:spPr>
      </p:pic>
      <p:sp>
        <p:nvSpPr>
          <p:cNvPr id="15" name="Rectangle à coins arrondis 14"/>
          <p:cNvSpPr/>
          <p:nvPr/>
        </p:nvSpPr>
        <p:spPr>
          <a:xfrm>
            <a:off x="1043608" y="5229200"/>
            <a:ext cx="6984776" cy="936104"/>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16" name="Rectangle 15"/>
          <p:cNvSpPr/>
          <p:nvPr/>
        </p:nvSpPr>
        <p:spPr>
          <a:xfrm>
            <a:off x="1187624" y="5290004"/>
            <a:ext cx="6768752" cy="707886"/>
          </a:xfrm>
          <a:prstGeom prst="rect">
            <a:avLst/>
          </a:prstGeom>
        </p:spPr>
        <p:txBody>
          <a:bodyPr wrap="square">
            <a:spAutoFit/>
          </a:bodyPr>
          <a:lstStyle/>
          <a:p>
            <a:r>
              <a:rPr lang="fr-FR" sz="1300" b="1" u="sng" dirty="0" smtClean="0">
                <a:solidFill>
                  <a:schemeClr val="bg1"/>
                </a:solidFill>
              </a:rPr>
              <a:t>CIRCUIT DE REFROIDISSEMENT</a:t>
            </a:r>
            <a:endParaRPr lang="fr-FR" sz="1400" u="sng" dirty="0" smtClean="0">
              <a:solidFill>
                <a:schemeClr val="accent6"/>
              </a:solidFill>
              <a:latin typeface="AR DARLING" panose="02000000000000000000" pitchFamily="2" charset="0"/>
            </a:endParaRPr>
          </a:p>
          <a:p>
            <a:r>
              <a:rPr lang="fr-FR" sz="1300" dirty="0" smtClean="0">
                <a:solidFill>
                  <a:schemeClr val="bg1"/>
                </a:solidFill>
              </a:rPr>
              <a:t>L’eau refroidit le circuit secondaire à travers un condensateur avant d’être refroidie dans les tours (panache de vapeur d’eau visible au-dessus des tours).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467544" y="1484388"/>
            <a:ext cx="5256584" cy="64807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Espace réservé du contenu 2"/>
          <p:cNvSpPr txBox="1">
            <a:spLocks/>
          </p:cNvSpPr>
          <p:nvPr/>
        </p:nvSpPr>
        <p:spPr>
          <a:xfrm>
            <a:off x="721072" y="1484784"/>
            <a:ext cx="4176464" cy="618366"/>
          </a:xfrm>
          <a:prstGeom prst="rect">
            <a:avLst/>
          </a:prstGeom>
        </p:spPr>
        <p:txBody>
          <a:bodyPr vert="horz" lIns="91440" tIns="45720" rIns="91440" bIns="45720" rtlCol="0">
            <a:normAutofit/>
          </a:bodyPr>
          <a:lstStyle/>
          <a:p>
            <a:pPr marL="342900" indent="-342900">
              <a:lnSpc>
                <a:spcPts val="1200"/>
              </a:lnSpc>
              <a:defRPr/>
            </a:pPr>
            <a:endParaRPr lang="fr-FR" sz="1500" b="1" dirty="0" smtClean="0">
              <a:solidFill>
                <a:schemeClr val="accent6">
                  <a:lumMod val="75000"/>
                </a:schemeClr>
              </a:solidFill>
            </a:endParaRPr>
          </a:p>
          <a:p>
            <a:pPr>
              <a:defRPr/>
            </a:pPr>
            <a:r>
              <a:rPr lang="fr-FR" sz="1400" b="1" dirty="0" smtClean="0">
                <a:solidFill>
                  <a:schemeClr val="accent6">
                    <a:lumMod val="75000"/>
                  </a:schemeClr>
                </a:solidFill>
              </a:rPr>
              <a:t>Les déchets nucléaires sont triés. </a:t>
            </a:r>
          </a:p>
        </p:txBody>
      </p:sp>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sp>
        <p:nvSpPr>
          <p:cNvPr id="11" name="Rectangle à coins arrondis 10"/>
          <p:cNvSpPr/>
          <p:nvPr/>
        </p:nvSpPr>
        <p:spPr>
          <a:xfrm>
            <a:off x="467544" y="2276476"/>
            <a:ext cx="8208912" cy="86409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defRPr/>
            </a:pPr>
            <a:endParaRPr lang="fr-FR" sz="1500" dirty="0">
              <a:solidFill>
                <a:srgbClr val="92D050"/>
              </a:solidFill>
            </a:endParaRPr>
          </a:p>
        </p:txBody>
      </p:sp>
      <p:sp>
        <p:nvSpPr>
          <p:cNvPr id="12" name="ZoneTexte 11"/>
          <p:cNvSpPr txBox="1"/>
          <p:nvPr/>
        </p:nvSpPr>
        <p:spPr>
          <a:xfrm>
            <a:off x="700820" y="2336200"/>
            <a:ext cx="7848872" cy="738664"/>
          </a:xfrm>
          <a:prstGeom prst="rect">
            <a:avLst/>
          </a:prstGeom>
          <a:noFill/>
        </p:spPr>
        <p:txBody>
          <a:bodyPr wrap="square" rtlCol="0">
            <a:spAutoFit/>
          </a:bodyPr>
          <a:lstStyle/>
          <a:p>
            <a:pPr algn="just"/>
            <a:r>
              <a:rPr lang="fr-FR" sz="1400" b="1" dirty="0" smtClean="0">
                <a:solidFill>
                  <a:schemeClr val="accent3">
                    <a:lumMod val="75000"/>
                  </a:schemeClr>
                </a:solidFill>
              </a:rPr>
              <a:t>L’uranium trié sur sa durée de vie (longue ou courte/dangereux ou non), les déchets sont mis dans des piscines de + 20 m d’eau. Tout simplement parce que l’eau réduit les rayonnements. </a:t>
            </a:r>
          </a:p>
          <a:p>
            <a:pPr algn="just"/>
            <a:r>
              <a:rPr lang="fr-FR" sz="1400" b="1" spc="-10" dirty="0" smtClean="0">
                <a:solidFill>
                  <a:schemeClr val="accent3">
                    <a:lumMod val="75000"/>
                  </a:schemeClr>
                </a:solidFill>
              </a:rPr>
              <a:t>Les autres déchets comme les gants, lunettes de protection et autres sont mis dans des fûts métalliques.</a:t>
            </a:r>
          </a:p>
        </p:txBody>
      </p:sp>
      <p:sp>
        <p:nvSpPr>
          <p:cNvPr id="13" name="Rectangle à coins arrondis 12"/>
          <p:cNvSpPr/>
          <p:nvPr/>
        </p:nvSpPr>
        <p:spPr>
          <a:xfrm>
            <a:off x="467544" y="3343332"/>
            <a:ext cx="8208912" cy="86409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fr-FR" sz="1500" dirty="0"/>
          </a:p>
        </p:txBody>
      </p:sp>
      <p:sp>
        <p:nvSpPr>
          <p:cNvPr id="14" name="ZoneTexte 13"/>
          <p:cNvSpPr txBox="1"/>
          <p:nvPr/>
        </p:nvSpPr>
        <p:spPr>
          <a:xfrm>
            <a:off x="700820" y="3374306"/>
            <a:ext cx="7992888" cy="738664"/>
          </a:xfrm>
          <a:prstGeom prst="rect">
            <a:avLst/>
          </a:prstGeom>
          <a:noFill/>
        </p:spPr>
        <p:txBody>
          <a:bodyPr wrap="square" rtlCol="0">
            <a:spAutoFit/>
          </a:bodyPr>
          <a:lstStyle/>
          <a:p>
            <a:pPr algn="just"/>
            <a:r>
              <a:rPr lang="fr-FR" sz="1400" b="1" dirty="0" smtClean="0">
                <a:solidFill>
                  <a:schemeClr val="accent1">
                    <a:lumMod val="75000"/>
                  </a:schemeClr>
                </a:solidFill>
              </a:rPr>
              <a:t>Les combustibles sont retirés du cœur du réacteur nucléaire au bout de 3 ou 4 ans. </a:t>
            </a:r>
          </a:p>
          <a:p>
            <a:pPr algn="just"/>
            <a:r>
              <a:rPr lang="fr-FR" sz="1400" b="1" dirty="0" smtClean="0">
                <a:solidFill>
                  <a:schemeClr val="accent1">
                    <a:lumMod val="75000"/>
                  </a:schemeClr>
                </a:solidFill>
              </a:rPr>
              <a:t>Ils sont ensuite stockés dans les piscines des réacteurs des centrales nucléaires pour commencer leur </a:t>
            </a:r>
          </a:p>
          <a:p>
            <a:pPr algn="just"/>
            <a:r>
              <a:rPr lang="fr-FR" sz="1400" b="1" dirty="0" smtClean="0">
                <a:solidFill>
                  <a:schemeClr val="accent1">
                    <a:lumMod val="75000"/>
                  </a:schemeClr>
                </a:solidFill>
              </a:rPr>
              <a:t>« désactivation ». </a:t>
            </a:r>
          </a:p>
        </p:txBody>
      </p:sp>
      <p:sp>
        <p:nvSpPr>
          <p:cNvPr id="15" name="Rectangle à coins arrondis 14"/>
          <p:cNvSpPr/>
          <p:nvPr/>
        </p:nvSpPr>
        <p:spPr>
          <a:xfrm>
            <a:off x="467544" y="4390586"/>
            <a:ext cx="8280920" cy="57646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fr-FR" sz="1500" dirty="0"/>
          </a:p>
        </p:txBody>
      </p:sp>
      <p:sp>
        <p:nvSpPr>
          <p:cNvPr id="16" name="ZoneTexte 15"/>
          <p:cNvSpPr txBox="1"/>
          <p:nvPr/>
        </p:nvSpPr>
        <p:spPr>
          <a:xfrm>
            <a:off x="683568" y="4534998"/>
            <a:ext cx="8136904" cy="307777"/>
          </a:xfrm>
          <a:prstGeom prst="rect">
            <a:avLst/>
          </a:prstGeom>
          <a:noFill/>
        </p:spPr>
        <p:txBody>
          <a:bodyPr wrap="square" rtlCol="0">
            <a:spAutoFit/>
          </a:bodyPr>
          <a:lstStyle/>
          <a:p>
            <a:pPr algn="just"/>
            <a:r>
              <a:rPr lang="fr-FR" sz="1400" b="1" dirty="0" smtClean="0">
                <a:solidFill>
                  <a:schemeClr val="accent4">
                    <a:lumMod val="75000"/>
                  </a:schemeClr>
                </a:solidFill>
              </a:rPr>
              <a:t>Puis ils poursuivent cette désactivation pendant cinq à huit ans dans les piscines d’usine de retraitement.</a:t>
            </a:r>
          </a:p>
        </p:txBody>
      </p:sp>
      <p:sp>
        <p:nvSpPr>
          <p:cNvPr id="17" name="Rectangle à coins arrondis 16"/>
          <p:cNvSpPr/>
          <p:nvPr/>
        </p:nvSpPr>
        <p:spPr>
          <a:xfrm>
            <a:off x="467544" y="1484388"/>
            <a:ext cx="208800" cy="648072"/>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Rectangle à coins arrondis 17"/>
          <p:cNvSpPr/>
          <p:nvPr/>
        </p:nvSpPr>
        <p:spPr>
          <a:xfrm>
            <a:off x="467544" y="2276476"/>
            <a:ext cx="221886" cy="864096"/>
          </a:xfrm>
          <a:prstGeom prst="roundRect">
            <a:avLst/>
          </a:prstGeom>
          <a:solidFill>
            <a:schemeClr val="accent3"/>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à coins arrondis 18"/>
          <p:cNvSpPr/>
          <p:nvPr/>
        </p:nvSpPr>
        <p:spPr>
          <a:xfrm>
            <a:off x="467544" y="3343332"/>
            <a:ext cx="221886" cy="864096"/>
          </a:xfrm>
          <a:prstGeom prst="roundRect">
            <a:avLst/>
          </a:prstGeom>
          <a:solidFill>
            <a:srgbClr val="0070C0"/>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0" name="Rectangle à coins arrondis 19"/>
          <p:cNvSpPr/>
          <p:nvPr/>
        </p:nvSpPr>
        <p:spPr>
          <a:xfrm>
            <a:off x="467544" y="4390586"/>
            <a:ext cx="221886" cy="576460"/>
          </a:xfrm>
          <a:prstGeom prst="round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21" name="Rectangle à coins arrondis 20"/>
          <p:cNvSpPr/>
          <p:nvPr/>
        </p:nvSpPr>
        <p:spPr>
          <a:xfrm>
            <a:off x="467544" y="5157192"/>
            <a:ext cx="8280920" cy="636765"/>
          </a:xfrm>
          <a:prstGeom prst="roundRect">
            <a:avLst/>
          </a:prstGeom>
          <a:ln>
            <a:solidFill>
              <a:srgbClr val="F33192"/>
            </a:solidFill>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fr-FR" sz="1500" dirty="0"/>
          </a:p>
        </p:txBody>
      </p:sp>
      <p:sp>
        <p:nvSpPr>
          <p:cNvPr id="22" name="ZoneTexte 21"/>
          <p:cNvSpPr txBox="1"/>
          <p:nvPr/>
        </p:nvSpPr>
        <p:spPr>
          <a:xfrm>
            <a:off x="755576" y="5229200"/>
            <a:ext cx="8136904" cy="523220"/>
          </a:xfrm>
          <a:prstGeom prst="rect">
            <a:avLst/>
          </a:prstGeom>
          <a:noFill/>
        </p:spPr>
        <p:txBody>
          <a:bodyPr wrap="square" rtlCol="0">
            <a:spAutoFit/>
          </a:bodyPr>
          <a:lstStyle/>
          <a:p>
            <a:pPr algn="just"/>
            <a:r>
              <a:rPr lang="fr-FR" sz="1400" b="1" spc="20" dirty="0" smtClean="0">
                <a:solidFill>
                  <a:srgbClr val="F33192"/>
                </a:solidFill>
              </a:rPr>
              <a:t>Afin de limiter la consommation d’uranium naturel, 96% du recyclage de l’uranium a pour but de </a:t>
            </a:r>
          </a:p>
          <a:p>
            <a:pPr algn="just"/>
            <a:r>
              <a:rPr lang="fr-FR" sz="1400" b="1" spc="20" dirty="0" smtClean="0">
                <a:solidFill>
                  <a:srgbClr val="F33192"/>
                </a:solidFill>
              </a:rPr>
              <a:t>produire un combustible « MOX », c’est-à-dire uranium et plutonium. </a:t>
            </a:r>
          </a:p>
        </p:txBody>
      </p:sp>
      <p:sp>
        <p:nvSpPr>
          <p:cNvPr id="23" name="Rectangle à coins arrondis 22"/>
          <p:cNvSpPr/>
          <p:nvPr/>
        </p:nvSpPr>
        <p:spPr>
          <a:xfrm>
            <a:off x="467544" y="5157192"/>
            <a:ext cx="221886" cy="637161"/>
          </a:xfrm>
          <a:prstGeom prst="roundRect">
            <a:avLst/>
          </a:prstGeom>
          <a:solidFill>
            <a:srgbClr val="F33192"/>
          </a:solidFill>
          <a:ln>
            <a:solidFill>
              <a:srgbClr val="F3319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pic>
        <p:nvPicPr>
          <p:cNvPr id="24" name="Picture 2" descr="C:\Users\o.hazan\Documents\CFA\06_OUTILS DIVERS - Kakemono\DIAPORAMA\Visite Centrale nucléaire\Titre Nogent.jpg"/>
          <p:cNvPicPr>
            <a:picLocks noChangeAspect="1" noChangeArrowheads="1"/>
          </p:cNvPicPr>
          <p:nvPr/>
        </p:nvPicPr>
        <p:blipFill>
          <a:blip r:embed="rId5" cstate="print"/>
          <a:srcRect/>
          <a:stretch>
            <a:fillRect/>
          </a:stretch>
        </p:blipFill>
        <p:spPr bwMode="auto">
          <a:xfrm>
            <a:off x="4093263" y="737370"/>
            <a:ext cx="4871225" cy="478410"/>
          </a:xfrm>
          <a:prstGeom prst="rect">
            <a:avLst/>
          </a:prstGeom>
          <a:noFill/>
        </p:spPr>
      </p:pic>
      <p:pic>
        <p:nvPicPr>
          <p:cNvPr id="25" name="Picture 3" descr="C:\Users\o.hazan\Documents\CFA\06_OUTILS DIVERS - Kakemono\DIAPORAMA\en-tete.jpg"/>
          <p:cNvPicPr>
            <a:picLocks noChangeAspect="1" noChangeArrowheads="1"/>
          </p:cNvPicPr>
          <p:nvPr/>
        </p:nvPicPr>
        <p:blipFill>
          <a:blip r:embed="rId6" cstate="print"/>
          <a:stretch>
            <a:fillRect/>
          </a:stretch>
        </p:blipFill>
        <p:spPr bwMode="auto">
          <a:xfrm>
            <a:off x="122763" y="83501"/>
            <a:ext cx="3585141" cy="6058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899592" y="2132856"/>
            <a:ext cx="2448272" cy="22322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smtClean="0">
                <a:solidFill>
                  <a:srgbClr val="009999"/>
                </a:solidFill>
                <a:latin typeface="+mj-lt"/>
              </a:rPr>
              <a:t>La classe de BTS 1 </a:t>
            </a:r>
          </a:p>
          <a:p>
            <a:pPr algn="ctr"/>
            <a:r>
              <a:rPr lang="fr-FR" sz="1500" b="1" dirty="0" smtClean="0">
                <a:solidFill>
                  <a:srgbClr val="009999"/>
                </a:solidFill>
                <a:latin typeface="+mj-lt"/>
              </a:rPr>
              <a:t>remercie la direction et </a:t>
            </a:r>
          </a:p>
          <a:p>
            <a:pPr algn="ctr"/>
            <a:r>
              <a:rPr lang="fr-FR" sz="1500" b="1" smtClean="0">
                <a:solidFill>
                  <a:srgbClr val="009999"/>
                </a:solidFill>
                <a:latin typeface="+mj-lt"/>
              </a:rPr>
              <a:t>M. </a:t>
            </a:r>
            <a:r>
              <a:rPr lang="fr-FR" sz="1500" b="1" dirty="0" smtClean="0">
                <a:solidFill>
                  <a:srgbClr val="009999"/>
                </a:solidFill>
                <a:latin typeface="+mj-lt"/>
              </a:rPr>
              <a:t>MAKHLOUFI, accompagnateur du CFA Delépine, </a:t>
            </a:r>
          </a:p>
          <a:p>
            <a:pPr algn="ctr"/>
            <a:r>
              <a:rPr lang="fr-FR" sz="1500" b="1" dirty="0" smtClean="0">
                <a:solidFill>
                  <a:srgbClr val="009999"/>
                </a:solidFill>
                <a:latin typeface="+mj-lt"/>
              </a:rPr>
              <a:t>ainsi que les guides lors de cette journée découverte.</a:t>
            </a:r>
          </a:p>
        </p:txBody>
      </p:sp>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sp>
        <p:nvSpPr>
          <p:cNvPr id="15" name="Rectangle à coins arrondis 14"/>
          <p:cNvSpPr/>
          <p:nvPr/>
        </p:nvSpPr>
        <p:spPr>
          <a:xfrm>
            <a:off x="865088" y="1916832"/>
            <a:ext cx="2520280" cy="360040"/>
          </a:xfrm>
          <a:prstGeom prst="roundRect">
            <a:avLst/>
          </a:prstGeom>
          <a:solidFill>
            <a:srgbClr val="FFC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4" name="Picture 3" descr="C:\Users\o.hazan\Documents\CFA\06_OUTILS DIVERS - Kakemono\DIAPORAMA\en-tete.jpg"/>
          <p:cNvPicPr>
            <a:picLocks noChangeAspect="1" noChangeArrowheads="1"/>
          </p:cNvPicPr>
          <p:nvPr/>
        </p:nvPicPr>
        <p:blipFill>
          <a:blip r:embed="rId5" cstate="print"/>
          <a:stretch>
            <a:fillRect/>
          </a:stretch>
        </p:blipFill>
        <p:spPr bwMode="auto">
          <a:xfrm>
            <a:off x="122763" y="83501"/>
            <a:ext cx="3585141" cy="605889"/>
          </a:xfrm>
          <a:prstGeom prst="rect">
            <a:avLst/>
          </a:prstGeom>
          <a:noFill/>
        </p:spPr>
      </p:pic>
      <p:pic>
        <p:nvPicPr>
          <p:cNvPr id="16" name="Image 15"/>
          <p:cNvPicPr>
            <a:picLocks noChangeAspect="1"/>
          </p:cNvPicPr>
          <p:nvPr/>
        </p:nvPicPr>
        <p:blipFill rotWithShape="1">
          <a:blip r:embed="rId6" cstate="print">
            <a:extLst>
              <a:ext uri="{28A0092B-C50C-407E-A947-70E740481C1C}">
                <a14:useLocalDpi xmlns:a14="http://schemas.microsoft.com/office/drawing/2010/main" xmlns="" val="0"/>
              </a:ext>
            </a:extLst>
          </a:blip>
          <a:srcRect l="7652" t="15736" r="27929" b="3784"/>
          <a:stretch/>
        </p:blipFill>
        <p:spPr>
          <a:xfrm>
            <a:off x="3707904" y="1268760"/>
            <a:ext cx="4449223" cy="415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835696" y="6335742"/>
            <a:ext cx="5976664" cy="261610"/>
          </a:xfrm>
          <a:prstGeom prst="rect">
            <a:avLst/>
          </a:prstGeom>
        </p:spPr>
        <p:txBody>
          <a:bodyPr wrap="square">
            <a:spAutoFit/>
          </a:bodyPr>
          <a:lstStyle/>
          <a:p>
            <a:r>
              <a:rPr lang="fr-FR" sz="1050" dirty="0" smtClean="0"/>
              <a:t>© Graphisme : Communication CSEEE et Cléa Brunschwig – Crédit photos : © droits réservés</a:t>
            </a:r>
            <a:endParaRPr lang="fr-F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à coins arrondis 25"/>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27584" y="1268760"/>
            <a:ext cx="7776864" cy="5093702"/>
          </a:xfrm>
          <a:prstGeom prst="rect">
            <a:avLst/>
          </a:prstGeom>
        </p:spPr>
        <p:txBody>
          <a:bodyPr wrap="square">
            <a:spAutoFit/>
          </a:bodyPr>
          <a:lstStyle/>
          <a:p>
            <a:pPr lvl="1"/>
            <a:endParaRPr lang="fr-FR" sz="2200" b="1" cap="all" dirty="0" smtClean="0">
              <a:ln w="0"/>
              <a:solidFill>
                <a:srgbClr val="00B0F0"/>
              </a:solidFill>
              <a:latin typeface="Avenir LT Std 55 Roman" pitchFamily="34" charset="0"/>
            </a:endParaRPr>
          </a:p>
          <a:p>
            <a:pPr lvl="1">
              <a:lnSpc>
                <a:spcPct val="200000"/>
              </a:lnSpc>
              <a:buFont typeface="Arial" pitchFamily="34" charset="0"/>
              <a:buChar char="•"/>
            </a:pPr>
            <a:r>
              <a:rPr lang="fr-FR" sz="2400" b="1" dirty="0" smtClean="0">
                <a:ln w="0"/>
                <a:solidFill>
                  <a:srgbClr val="ED9237"/>
                </a:solidFill>
                <a:latin typeface="+mj-lt"/>
              </a:rPr>
              <a:t>  </a:t>
            </a:r>
            <a:r>
              <a:rPr lang="fr-FR" sz="3000" b="1" dirty="0" smtClean="0">
                <a:ln w="0"/>
                <a:solidFill>
                  <a:srgbClr val="ED9237"/>
                </a:solidFill>
                <a:latin typeface="+mj-lt"/>
              </a:rPr>
              <a:t>Le Groupe EDF</a:t>
            </a:r>
          </a:p>
          <a:p>
            <a:pPr lvl="1">
              <a:lnSpc>
                <a:spcPct val="200000"/>
              </a:lnSpc>
              <a:buFont typeface="Arial" pitchFamily="34" charset="0"/>
              <a:buChar char="•"/>
            </a:pPr>
            <a:r>
              <a:rPr lang="fr-FR" altLang="fr-FR" sz="3000" b="1" dirty="0" smtClean="0">
                <a:ln w="0"/>
                <a:solidFill>
                  <a:schemeClr val="accent1"/>
                </a:solidFill>
                <a:latin typeface="+mj-lt"/>
              </a:rPr>
              <a:t>  Les centrales nucléaires en France</a:t>
            </a:r>
          </a:p>
          <a:p>
            <a:pPr lvl="1">
              <a:lnSpc>
                <a:spcPct val="200000"/>
              </a:lnSpc>
              <a:buFont typeface="Arial" pitchFamily="34" charset="0"/>
              <a:buChar char="•"/>
            </a:pPr>
            <a:r>
              <a:rPr lang="fr-FR" sz="3000" b="1" dirty="0" smtClean="0">
                <a:ln w="0"/>
                <a:solidFill>
                  <a:srgbClr val="ED9237"/>
                </a:solidFill>
                <a:latin typeface="+mj-lt"/>
              </a:rPr>
              <a:t>  La Centrale Nucléaire de </a:t>
            </a:r>
            <a:r>
              <a:rPr lang="fr-FR" sz="3000" b="1" dirty="0" err="1" smtClean="0">
                <a:ln w="0"/>
                <a:solidFill>
                  <a:srgbClr val="ED9237"/>
                </a:solidFill>
                <a:latin typeface="+mj-lt"/>
              </a:rPr>
              <a:t>Nogent-Sur-Seine</a:t>
            </a:r>
            <a:endParaRPr lang="fr-FR" sz="3000" b="1" dirty="0" smtClean="0">
              <a:ln w="0"/>
              <a:solidFill>
                <a:srgbClr val="ED9237"/>
              </a:solidFill>
              <a:latin typeface="+mj-lt"/>
            </a:endParaRPr>
          </a:p>
          <a:p>
            <a:pPr lvl="1">
              <a:lnSpc>
                <a:spcPct val="150000"/>
              </a:lnSpc>
            </a:pPr>
            <a:endParaRPr lang="fr-FR" sz="2200" b="1" dirty="0" smtClean="0">
              <a:ln w="0"/>
              <a:solidFill>
                <a:srgbClr val="ED9237"/>
              </a:solidFill>
              <a:latin typeface="+mj-lt"/>
            </a:endParaRPr>
          </a:p>
          <a:p>
            <a:pPr lvl="1"/>
            <a:endPar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venir LT Std 55 Roman" pitchFamily="34" charset="0"/>
            </a:endParaRPr>
          </a:p>
          <a:p>
            <a:endPar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venir LT Std 55 Roman" pitchFamily="34" charset="0"/>
            </a:endParaRPr>
          </a:p>
          <a:p>
            <a:endParaRPr lang="fr-F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venir LT Std 55 Roman" pitchFamily="34" charset="0"/>
            </a:endParaRPr>
          </a:p>
          <a:p>
            <a:pPr algn="ctr"/>
            <a:endPar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venir LT Std 55 Roman" pitchFamily="34" charset="0"/>
            </a:endParaRPr>
          </a:p>
        </p:txBody>
      </p:sp>
      <p:pic>
        <p:nvPicPr>
          <p:cNvPr id="23"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25"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pic>
        <p:nvPicPr>
          <p:cNvPr id="2051" name="Picture 3" descr="C:\Users\o.hazan\Documents\CFA\06_OUTILS DIVERS - Kakemono\DIAPORAMA\en-tete.jpg"/>
          <p:cNvPicPr>
            <a:picLocks noChangeAspect="1" noChangeArrowheads="1"/>
          </p:cNvPicPr>
          <p:nvPr/>
        </p:nvPicPr>
        <p:blipFill>
          <a:blip r:embed="rId5" cstate="print"/>
          <a:stretch>
            <a:fillRect/>
          </a:stretch>
        </p:blipFill>
        <p:spPr bwMode="auto">
          <a:xfrm>
            <a:off x="122763" y="83501"/>
            <a:ext cx="3585141" cy="6058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contenu 2"/>
          <p:cNvSpPr txBox="1">
            <a:spLocks/>
          </p:cNvSpPr>
          <p:nvPr/>
        </p:nvSpPr>
        <p:spPr>
          <a:xfrm>
            <a:off x="4211960" y="1484784"/>
            <a:ext cx="4752528" cy="4309939"/>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a:lnSpc>
                <a:spcPts val="2600"/>
              </a:lnSpc>
              <a:spcBef>
                <a:spcPct val="20000"/>
              </a:spcBef>
              <a:defRPr/>
            </a:pPr>
            <a:r>
              <a:rPr lang="fr-FR" dirty="0" smtClean="0">
                <a:solidFill>
                  <a:schemeClr val="accent6">
                    <a:lumMod val="75000"/>
                  </a:schemeClr>
                </a:solidFill>
              </a:rPr>
              <a:t>EDF: UNE ENTREPRISE PRIVÉE AVEC UNE PRODUCTION DE +95% ÉLECTRICITÉ SANS CO2</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fr-FR" sz="1200" dirty="0" smtClean="0">
              <a:solidFill>
                <a:schemeClr val="accent6">
                  <a:lumMod val="75000"/>
                </a:schemeClr>
              </a:solidFill>
            </a:endParaRPr>
          </a:p>
          <a:p>
            <a:pPr>
              <a:lnSpc>
                <a:spcPts val="2600"/>
              </a:lnSpc>
              <a:spcBef>
                <a:spcPct val="20000"/>
              </a:spcBef>
              <a:buFont typeface="Wingdings" pitchFamily="2" charset="2"/>
              <a:buChar char="§"/>
              <a:defRPr/>
            </a:pPr>
            <a:r>
              <a:rPr kumimoji="0" lang="fr-FR" sz="1600" b="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lang="fr-FR" sz="1600" dirty="0" smtClean="0">
                <a:solidFill>
                  <a:schemeClr val="tx1">
                    <a:lumMod val="75000"/>
                    <a:lumOff val="25000"/>
                  </a:schemeClr>
                </a:solidFill>
              </a:rPr>
              <a:t>Transport assuré par RTE et la distribution par ENEDIS.</a:t>
            </a:r>
          </a:p>
          <a:p>
            <a:pPr lvl="0">
              <a:lnSpc>
                <a:spcPct val="150000"/>
              </a:lnSpc>
              <a:spcBef>
                <a:spcPct val="20000"/>
              </a:spcBef>
              <a:buFont typeface="Wingdings" pitchFamily="2" charset="2"/>
              <a:buChar char="§"/>
              <a:defRPr/>
            </a:pPr>
            <a:r>
              <a:rPr lang="fr-FR" sz="1600" dirty="0" smtClean="0">
                <a:solidFill>
                  <a:schemeClr val="tx1">
                    <a:lumMod val="75000"/>
                    <a:lumOff val="25000"/>
                  </a:schemeClr>
                </a:solidFill>
              </a:rPr>
              <a:t> Le nucléaire est moins cher en France suite à la négociation import/export et de l’uranium. </a:t>
            </a:r>
          </a:p>
          <a:p>
            <a:pPr>
              <a:lnSpc>
                <a:spcPts val="3000"/>
              </a:lnSpc>
              <a:spcBef>
                <a:spcPct val="20000"/>
              </a:spcBef>
              <a:buFont typeface="Wingdings" pitchFamily="2" charset="2"/>
              <a:buChar char="§"/>
              <a:defRPr/>
            </a:pPr>
            <a:r>
              <a:rPr kumimoji="0" lang="fr-FR" sz="1600" b="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lang="fr-FR" sz="1600" dirty="0" smtClean="0">
                <a:solidFill>
                  <a:schemeClr val="tx1">
                    <a:lumMod val="75000"/>
                    <a:lumOff val="25000"/>
                  </a:schemeClr>
                </a:solidFill>
              </a:rPr>
              <a:t>EDF propose une activité de production et de commercialisation en France du fait que l’électricité n’est pas stockée.</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pic>
        <p:nvPicPr>
          <p:cNvPr id="3074" name="Picture 2" descr="C:\Users\o.hazan\Documents\CFA\06_OUTILS DIVERS - Kakemono\DIAPORAMA\Visite Centrale nucléaire\Titre EDf.jpg"/>
          <p:cNvPicPr>
            <a:picLocks noChangeAspect="1" noChangeArrowheads="1"/>
          </p:cNvPicPr>
          <p:nvPr/>
        </p:nvPicPr>
        <p:blipFill>
          <a:blip r:embed="rId5" cstate="print"/>
          <a:srcRect/>
          <a:stretch>
            <a:fillRect/>
          </a:stretch>
        </p:blipFill>
        <p:spPr bwMode="auto">
          <a:xfrm>
            <a:off x="4427984" y="1040379"/>
            <a:ext cx="2911475" cy="533400"/>
          </a:xfrm>
          <a:prstGeom prst="rect">
            <a:avLst/>
          </a:prstGeom>
          <a:noFill/>
        </p:spPr>
      </p:pic>
      <p:pic>
        <p:nvPicPr>
          <p:cNvPr id="12" name="Espace réservé du contenu 3"/>
          <p:cNvPicPr>
            <a:picLocks noChangeAspect="1"/>
          </p:cNvPicPr>
          <p:nvPr/>
        </p:nvPicPr>
        <p:blipFill rotWithShape="1">
          <a:blip r:embed="rId6" cstate="print">
            <a:extLst>
              <a:ext uri="{28A0092B-C50C-407E-A947-70E740481C1C}">
                <a14:useLocalDpi xmlns:a14="http://schemas.microsoft.com/office/drawing/2010/main" xmlns="" val="0"/>
              </a:ext>
            </a:extLst>
          </a:blip>
          <a:srcRect l="14943" t="22682" r="14829" b="21887"/>
          <a:stretch/>
        </p:blipFill>
        <p:spPr>
          <a:xfrm>
            <a:off x="7308304" y="980728"/>
            <a:ext cx="1368152" cy="583237"/>
          </a:xfrm>
          <a:prstGeom prst="rect">
            <a:avLst/>
          </a:prstGeom>
        </p:spPr>
      </p:pic>
      <p:pic>
        <p:nvPicPr>
          <p:cNvPr id="14" name="Image 13"/>
          <p:cNvPicPr>
            <a:picLocks noChangeAspect="1"/>
          </p:cNvPicPr>
          <p:nvPr/>
        </p:nvPicPr>
        <p:blipFill rotWithShape="1">
          <a:blip r:embed="rId7" cstate="print"/>
          <a:srcRect l="20979" t="4742" r="20595" b="3763"/>
          <a:stretch/>
        </p:blipFill>
        <p:spPr>
          <a:xfrm>
            <a:off x="899592" y="908720"/>
            <a:ext cx="2671482" cy="2510119"/>
          </a:xfrm>
          <a:prstGeom prst="rect">
            <a:avLst/>
          </a:prstGeom>
          <a:ln w="19050">
            <a:solidFill>
              <a:schemeClr val="accent6"/>
            </a:solid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8" cstate="print"/>
          <a:srcRect l="3282" t="898" r="7190" b="14800"/>
          <a:stretch/>
        </p:blipFill>
        <p:spPr>
          <a:xfrm>
            <a:off x="467544" y="3717032"/>
            <a:ext cx="3562314" cy="2016224"/>
          </a:xfrm>
          <a:prstGeom prst="rect">
            <a:avLst/>
          </a:prstGeom>
          <a:ln w="19050">
            <a:solidFill>
              <a:schemeClr val="accent6"/>
            </a:solidFill>
          </a:ln>
          <a:effectLst>
            <a:outerShdw blurRad="292100" dist="139700" dir="2700000" algn="tl" rotWithShape="0">
              <a:srgbClr val="333333">
                <a:alpha val="65000"/>
              </a:srgbClr>
            </a:outerShdw>
          </a:effectLst>
        </p:spPr>
      </p:pic>
      <p:pic>
        <p:nvPicPr>
          <p:cNvPr id="16" name="Picture 3" descr="C:\Users\o.hazan\Documents\CFA\06_OUTILS DIVERS - Kakemono\DIAPORAMA\en-tete.jpg"/>
          <p:cNvPicPr>
            <a:picLocks noChangeAspect="1" noChangeArrowheads="1"/>
          </p:cNvPicPr>
          <p:nvPr/>
        </p:nvPicPr>
        <p:blipFill>
          <a:blip r:embed="rId9" cstate="print"/>
          <a:stretch>
            <a:fillRect/>
          </a:stretch>
        </p:blipFill>
        <p:spPr bwMode="auto">
          <a:xfrm>
            <a:off x="122763" y="83501"/>
            <a:ext cx="3585141" cy="6058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contenu 2"/>
          <p:cNvSpPr txBox="1">
            <a:spLocks/>
          </p:cNvSpPr>
          <p:nvPr/>
        </p:nvSpPr>
        <p:spPr>
          <a:xfrm>
            <a:off x="4067944" y="1556792"/>
            <a:ext cx="4896544" cy="4381947"/>
          </a:xfrm>
          <a:prstGeom prst="rect">
            <a:avLst/>
          </a:prstGeom>
        </p:spPr>
        <p:txBody>
          <a:bodyPr vert="horz" lIns="91440" tIns="45720" rIns="91440" bIns="45720" rtlCol="0">
            <a:normAutofit fontScale="85000" lnSpcReduction="10000"/>
          </a:bodyPr>
          <a:lstStyle/>
          <a:p>
            <a:r>
              <a:rPr lang="fr-FR" sz="2100" dirty="0" smtClean="0">
                <a:solidFill>
                  <a:schemeClr val="accent6">
                    <a:lumMod val="75000"/>
                  </a:schemeClr>
                </a:solidFill>
              </a:rPr>
              <a:t>19 CENTRALES NUCLÉAIRES DONT 58 RÉACTEURS.</a:t>
            </a:r>
          </a:p>
          <a:p>
            <a:endParaRPr lang="fr-FR" dirty="0" smtClean="0">
              <a:solidFill>
                <a:schemeClr val="accent6">
                  <a:lumMod val="75000"/>
                </a:schemeClr>
              </a:solidFill>
            </a:endParaRPr>
          </a:p>
          <a:p>
            <a:pPr>
              <a:lnSpc>
                <a:spcPts val="1600"/>
              </a:lnSpc>
              <a:buFont typeface="Wingdings" pitchFamily="2" charset="2"/>
              <a:buChar char="§"/>
            </a:pPr>
            <a:r>
              <a:rPr lang="fr-FR" dirty="0" smtClean="0">
                <a:solidFill>
                  <a:schemeClr val="tx1">
                    <a:lumMod val="75000"/>
                    <a:lumOff val="25000"/>
                  </a:schemeClr>
                </a:solidFill>
              </a:rPr>
              <a:t> Une centrale c’est un ensemble de réacteurs, en moyenne 2 ou 4 par centrale c’est-à-dire environ 2 pour chaque cheminée.</a:t>
            </a:r>
          </a:p>
          <a:p>
            <a:endParaRPr lang="fr-FR" dirty="0" smtClean="0">
              <a:solidFill>
                <a:schemeClr val="tx1">
                  <a:lumMod val="75000"/>
                  <a:lumOff val="25000"/>
                </a:schemeClr>
              </a:solidFill>
            </a:endParaRPr>
          </a:p>
          <a:p>
            <a:pPr>
              <a:lnSpc>
                <a:spcPts val="1600"/>
              </a:lnSpc>
              <a:buFont typeface="Wingdings" pitchFamily="2" charset="2"/>
              <a:buChar char="§"/>
            </a:pPr>
            <a:r>
              <a:rPr lang="fr-FR" dirty="0" smtClean="0">
                <a:solidFill>
                  <a:schemeClr val="tx1">
                    <a:lumMod val="75000"/>
                    <a:lumOff val="25000"/>
                  </a:schemeClr>
                </a:solidFill>
              </a:rPr>
              <a:t> Une seule technologie sur le territoire français, ce qui permet une expérience de 1500 ans et une maintenance avec des pièces toujours identiques. Un contrôle technique est réalisé tous les dix ans afin d’établir une durée de vie d’environs 60 ans pour la centrale.</a:t>
            </a:r>
          </a:p>
          <a:p>
            <a:endParaRPr lang="fr-FR" dirty="0" smtClean="0">
              <a:solidFill>
                <a:schemeClr val="tx1">
                  <a:lumMod val="75000"/>
                  <a:lumOff val="25000"/>
                </a:schemeClr>
              </a:solidFill>
            </a:endParaRPr>
          </a:p>
          <a:p>
            <a:r>
              <a:rPr lang="fr-FR" dirty="0" smtClean="0">
                <a:solidFill>
                  <a:schemeClr val="tx1">
                    <a:lumMod val="75000"/>
                    <a:lumOff val="25000"/>
                  </a:schemeClr>
                </a:solidFill>
              </a:rPr>
              <a:t>Quelques centrales:</a:t>
            </a:r>
            <a:br>
              <a:rPr lang="fr-FR" dirty="0" smtClean="0">
                <a:solidFill>
                  <a:schemeClr val="tx1">
                    <a:lumMod val="75000"/>
                    <a:lumOff val="25000"/>
                  </a:schemeClr>
                </a:solidFill>
              </a:rPr>
            </a:br>
            <a:endParaRPr lang="fr-FR" sz="900" dirty="0" smtClean="0">
              <a:solidFill>
                <a:schemeClr val="tx1">
                  <a:lumMod val="75000"/>
                  <a:lumOff val="25000"/>
                </a:schemeClr>
              </a:solidFill>
            </a:endParaRPr>
          </a:p>
          <a:p>
            <a:pPr>
              <a:lnSpc>
                <a:spcPts val="1600"/>
              </a:lnSpc>
              <a:buFont typeface="Arial" pitchFamily="34" charset="0"/>
              <a:buChar char="•"/>
            </a:pPr>
            <a:r>
              <a:rPr lang="fr-FR" b="1" i="1" dirty="0" smtClean="0">
                <a:solidFill>
                  <a:schemeClr val="tx1">
                    <a:lumMod val="75000"/>
                    <a:lumOff val="25000"/>
                  </a:schemeClr>
                </a:solidFill>
              </a:rPr>
              <a:t> Fessenheim</a:t>
            </a:r>
            <a:r>
              <a:rPr lang="fr-FR" dirty="0" smtClean="0">
                <a:solidFill>
                  <a:schemeClr val="tx1">
                    <a:lumMod val="75000"/>
                    <a:lumOff val="25000"/>
                  </a:schemeClr>
                </a:solidFill>
              </a:rPr>
              <a:t> (2 réacteurs de 900MWe) est la centrale la plus vieille en France encore en fonctionnement mais qui va être fermée suite à la centrale de Flamanville qui va acquérir un troisième réacteurs (le plus puissant du monde).</a:t>
            </a:r>
            <a:br>
              <a:rPr lang="fr-FR" dirty="0" smtClean="0">
                <a:solidFill>
                  <a:schemeClr val="tx1">
                    <a:lumMod val="75000"/>
                    <a:lumOff val="25000"/>
                  </a:schemeClr>
                </a:solidFill>
              </a:rPr>
            </a:br>
            <a:endParaRPr lang="fr-FR" sz="200" dirty="0" smtClean="0">
              <a:solidFill>
                <a:schemeClr val="tx1">
                  <a:lumMod val="75000"/>
                  <a:lumOff val="25000"/>
                </a:schemeClr>
              </a:solidFill>
            </a:endParaRPr>
          </a:p>
          <a:p>
            <a:pPr>
              <a:buFont typeface="Arial" pitchFamily="34" charset="0"/>
              <a:buChar char="•"/>
            </a:pPr>
            <a:r>
              <a:rPr lang="fr-FR" b="1" i="1" dirty="0" smtClean="0">
                <a:solidFill>
                  <a:schemeClr val="tx1">
                    <a:lumMod val="75000"/>
                    <a:lumOff val="25000"/>
                  </a:schemeClr>
                </a:solidFill>
              </a:rPr>
              <a:t> Chinon</a:t>
            </a:r>
            <a:r>
              <a:rPr lang="fr-FR" dirty="0" smtClean="0">
                <a:solidFill>
                  <a:schemeClr val="tx1">
                    <a:lumMod val="75000"/>
                    <a:lumOff val="25000"/>
                  </a:schemeClr>
                </a:solidFill>
              </a:rPr>
              <a:t> (4 réacteurs de 900MWe) possède un réacteur non actif, et c’est une centrale sans cheminée.</a:t>
            </a:r>
          </a:p>
          <a:p>
            <a:endParaRPr lang="fr-FR" dirty="0" smtClean="0">
              <a:solidFill>
                <a:schemeClr val="accent6">
                  <a:lumMod val="75000"/>
                </a:schemeClr>
              </a:solidFill>
            </a:endParaRPr>
          </a:p>
          <a:p>
            <a:endParaRPr lang="fr-FR" dirty="0" smtClean="0">
              <a:solidFill>
                <a:schemeClr val="accent6">
                  <a:lumMod val="75000"/>
                </a:schemeClr>
              </a:solidFill>
            </a:endParaRPr>
          </a:p>
        </p:txBody>
      </p:sp>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5" cstate="print"/>
          <a:stretch>
            <a:fillRect/>
          </a:stretch>
        </p:blipFill>
        <p:spPr bwMode="auto">
          <a:xfrm>
            <a:off x="122763" y="83501"/>
            <a:ext cx="3585141" cy="605889"/>
          </a:xfrm>
          <a:prstGeom prst="rect">
            <a:avLst/>
          </a:prstGeom>
          <a:noFill/>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1560" y="1124744"/>
            <a:ext cx="3158825" cy="3212976"/>
          </a:xfrm>
          <a:prstGeom prst="roundRect">
            <a:avLst>
              <a:gd name="adj" fmla="val 8594"/>
            </a:avLst>
          </a:prstGeom>
          <a:solidFill>
            <a:srgbClr val="FFFFFF">
              <a:shade val="85000"/>
            </a:srgbClr>
          </a:solidFill>
          <a:ln w="38100">
            <a:solidFill>
              <a:srgbClr val="ED9237"/>
            </a:solidFill>
          </a:ln>
          <a:effectLst>
            <a:reflection blurRad="12700" stA="38000" endPos="28000" dist="5000" dir="5400000" sy="-100000" algn="bl" rotWithShape="0"/>
          </a:effectLst>
        </p:spPr>
      </p:pic>
      <p:sp>
        <p:nvSpPr>
          <p:cNvPr id="16" name="Rectangle à coins arrondis 15"/>
          <p:cNvSpPr/>
          <p:nvPr/>
        </p:nvSpPr>
        <p:spPr>
          <a:xfrm>
            <a:off x="1403648" y="5517232"/>
            <a:ext cx="2393516" cy="648072"/>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492908" y="5589240"/>
            <a:ext cx="2359012" cy="504056"/>
          </a:xfrm>
          <a:prstGeom prst="rect">
            <a:avLst/>
          </a:prstGeom>
        </p:spPr>
        <p:txBody>
          <a:bodyPr wrap="square">
            <a:spAutoFit/>
          </a:bodyPr>
          <a:lstStyle/>
          <a:p>
            <a:r>
              <a:rPr lang="fr-FR" sz="1300" dirty="0" smtClean="0">
                <a:solidFill>
                  <a:schemeClr val="bg1"/>
                </a:solidFill>
              </a:rPr>
              <a:t>Notre visite s’est déroulée à la centrale de </a:t>
            </a:r>
            <a:r>
              <a:rPr lang="fr-FR" sz="1300" dirty="0" err="1" smtClean="0">
                <a:solidFill>
                  <a:schemeClr val="bg1"/>
                </a:solidFill>
              </a:rPr>
              <a:t>Nogent-Sur-Seine</a:t>
            </a:r>
            <a:endParaRPr lang="fr-FR" sz="1300" dirty="0" smtClean="0">
              <a:solidFill>
                <a:schemeClr val="bg1"/>
              </a:solidFill>
            </a:endParaRPr>
          </a:p>
        </p:txBody>
      </p:sp>
      <p:pic>
        <p:nvPicPr>
          <p:cNvPr id="19" name="Picture 2" descr="C:\Users\o.hazan\Documents\CFA\06_OUTILS DIVERS - Kakemono\DIAPORAMA\Visite Centrale nucléaire\Titre Centrales Nuc.jpg"/>
          <p:cNvPicPr>
            <a:picLocks noChangeAspect="1" noChangeArrowheads="1"/>
          </p:cNvPicPr>
          <p:nvPr/>
        </p:nvPicPr>
        <p:blipFill>
          <a:blip r:embed="rId7" cstate="print"/>
          <a:srcRect r="4001"/>
          <a:stretch>
            <a:fillRect/>
          </a:stretch>
        </p:blipFill>
        <p:spPr bwMode="auto">
          <a:xfrm>
            <a:off x="4067944" y="692696"/>
            <a:ext cx="4608512" cy="542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4"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5" cstate="print"/>
          <a:srcRect/>
          <a:stretch>
            <a:fillRect/>
          </a:stretch>
        </p:blipFill>
        <p:spPr bwMode="auto">
          <a:xfrm>
            <a:off x="179512" y="6118354"/>
            <a:ext cx="1368152" cy="598567"/>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6" cstate="print"/>
          <a:stretch>
            <a:fillRect/>
          </a:stretch>
        </p:blipFill>
        <p:spPr bwMode="auto">
          <a:xfrm>
            <a:off x="122763" y="83501"/>
            <a:ext cx="3585141" cy="605889"/>
          </a:xfrm>
          <a:prstGeom prst="rect">
            <a:avLst/>
          </a:prstGeom>
          <a:noFill/>
        </p:spPr>
      </p:pic>
      <p:pic>
        <p:nvPicPr>
          <p:cNvPr id="13" name="Image 12"/>
          <p:cNvPicPr>
            <a:picLocks noChangeAspect="1"/>
          </p:cNvPicPr>
          <p:nvPr/>
        </p:nvPicPr>
        <p:blipFill>
          <a:blip r:embed="rId7" cstate="print">
            <a:extLst>
              <a:ext uri="{28A0092B-C50C-407E-A947-70E740481C1C}">
                <a14:useLocalDpi xmlns:a14="http://schemas.microsoft.com/office/drawing/2010/main" xmlns="" val="0"/>
              </a:ext>
            </a:extLst>
          </a:blip>
          <a:srcRect l="3681" t="10500" r="6250"/>
          <a:stretch>
            <a:fillRect/>
          </a:stretch>
        </p:blipFill>
        <p:spPr>
          <a:xfrm>
            <a:off x="4644008" y="1333872"/>
            <a:ext cx="4320480" cy="2414919"/>
          </a:xfrm>
          <a:prstGeom prst="roundRect">
            <a:avLst/>
          </a:prstGeom>
          <a:ln w="19050">
            <a:solidFill>
              <a:schemeClr val="accent6"/>
            </a:solid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xmlns="" val="0"/>
              </a:ext>
            </a:extLst>
          </a:blip>
          <a:srcRect l="7528" t="19293" b="8521"/>
          <a:stretch/>
        </p:blipFill>
        <p:spPr>
          <a:xfrm>
            <a:off x="323528" y="3889926"/>
            <a:ext cx="4212977" cy="2232248"/>
          </a:xfrm>
          <a:prstGeom prst="roundRect">
            <a:avLst/>
          </a:prstGeom>
          <a:ln w="19050">
            <a:solidFill>
              <a:schemeClr val="accent6"/>
            </a:solid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9" cstate="print">
            <a:extLst>
              <a:ext uri="{28A0092B-C50C-407E-A947-70E740481C1C}">
                <a14:useLocalDpi xmlns:a14="http://schemas.microsoft.com/office/drawing/2010/main" xmlns="" val="0"/>
              </a:ext>
            </a:extLst>
          </a:blip>
          <a:stretch/>
        </p:blipFill>
        <p:spPr>
          <a:xfrm>
            <a:off x="4652635" y="3861048"/>
            <a:ext cx="4238743" cy="2282400"/>
          </a:xfrm>
          <a:prstGeom prst="roundRect">
            <a:avLst/>
          </a:prstGeom>
          <a:ln w="19050">
            <a:solidFill>
              <a:schemeClr val="accent6"/>
            </a:solidFill>
          </a:ln>
          <a:effectLst>
            <a:outerShdw blurRad="292100" dist="139700" dir="2700000" algn="tl" rotWithShape="0">
              <a:srgbClr val="333333">
                <a:alpha val="65000"/>
              </a:srgbClr>
            </a:outerShdw>
          </a:effectLst>
        </p:spPr>
      </p:pic>
      <p:sp>
        <p:nvSpPr>
          <p:cNvPr id="19" name="ZoneTexte 18"/>
          <p:cNvSpPr txBox="1"/>
          <p:nvPr/>
        </p:nvSpPr>
        <p:spPr>
          <a:xfrm>
            <a:off x="1691680" y="5733256"/>
            <a:ext cx="1092479" cy="323165"/>
          </a:xfrm>
          <a:prstGeom prst="rect">
            <a:avLst/>
          </a:prstGeom>
          <a:noFill/>
        </p:spPr>
        <p:txBody>
          <a:bodyPr wrap="none" rtlCol="0">
            <a:spAutoFit/>
          </a:bodyPr>
          <a:lstStyle/>
          <a:p>
            <a:r>
              <a:rPr lang="fr-FR" sz="1500" b="1" u="sng" dirty="0" smtClean="0">
                <a:solidFill>
                  <a:schemeClr val="bg1"/>
                </a:solidFill>
              </a:rPr>
              <a:t>Flamanville</a:t>
            </a:r>
            <a:endParaRPr lang="fr-FR" sz="1500" b="1" u="sng" dirty="0">
              <a:solidFill>
                <a:schemeClr val="bg1"/>
              </a:solidFill>
            </a:endParaRPr>
          </a:p>
        </p:txBody>
      </p:sp>
      <p:pic>
        <p:nvPicPr>
          <p:cNvPr id="20" name="Picture 2" descr="C:\Users\o.hazan\Documents\CFA\06_OUTILS DIVERS - Kakemono\DIAPORAMA\Visite Centrale nucléaire\Titre Centrales Nuc.jpg"/>
          <p:cNvPicPr>
            <a:picLocks noChangeAspect="1" noChangeArrowheads="1"/>
          </p:cNvPicPr>
          <p:nvPr/>
        </p:nvPicPr>
        <p:blipFill>
          <a:blip r:embed="rId10" cstate="print"/>
          <a:srcRect r="4001"/>
          <a:stretch>
            <a:fillRect/>
          </a:stretch>
        </p:blipFill>
        <p:spPr bwMode="auto">
          <a:xfrm>
            <a:off x="4067944" y="692696"/>
            <a:ext cx="4608512" cy="542925"/>
          </a:xfrm>
          <a:prstGeom prst="rect">
            <a:avLst/>
          </a:prstGeom>
          <a:noFill/>
        </p:spPr>
      </p:pic>
      <p:pic>
        <p:nvPicPr>
          <p:cNvPr id="14" name="Image 13"/>
          <p:cNvPicPr>
            <a:picLocks noChangeAspect="1"/>
          </p:cNvPicPr>
          <p:nvPr/>
        </p:nvPicPr>
        <p:blipFill rotWithShape="1">
          <a:blip r:embed="rId11" cstate="print">
            <a:extLst>
              <a:ext uri="{28A0092B-C50C-407E-A947-70E740481C1C}">
                <a14:useLocalDpi xmlns:a14="http://schemas.microsoft.com/office/drawing/2010/main" xmlns="" val="0"/>
              </a:ext>
            </a:extLst>
          </a:blip>
          <a:srcRect l="11772" t="25578" r="12386" b="27350"/>
          <a:stretch/>
        </p:blipFill>
        <p:spPr>
          <a:xfrm>
            <a:off x="324630" y="1349394"/>
            <a:ext cx="4175362" cy="2376264"/>
          </a:xfrm>
          <a:prstGeom prst="roundRect">
            <a:avLst/>
          </a:prstGeom>
          <a:ln w="19050">
            <a:solidFill>
              <a:schemeClr val="accent6"/>
            </a:solidFill>
          </a:ln>
          <a:effectLst>
            <a:outerShdw blurRad="292100" dist="139700" dir="2700000" algn="tl" rotWithShape="0">
              <a:srgbClr val="333333">
                <a:alpha val="65000"/>
              </a:srgbClr>
            </a:outerShdw>
          </a:effectLst>
        </p:spPr>
      </p:pic>
      <p:sp>
        <p:nvSpPr>
          <p:cNvPr id="23" name="Rectangle 22"/>
          <p:cNvSpPr/>
          <p:nvPr/>
        </p:nvSpPr>
        <p:spPr>
          <a:xfrm>
            <a:off x="1763688" y="3321859"/>
            <a:ext cx="1121204" cy="323165"/>
          </a:xfrm>
          <a:prstGeom prst="rect">
            <a:avLst/>
          </a:prstGeom>
        </p:spPr>
        <p:txBody>
          <a:bodyPr wrap="none">
            <a:spAutoFit/>
          </a:bodyPr>
          <a:lstStyle/>
          <a:p>
            <a:r>
              <a:rPr lang="fr-FR" sz="1500" b="1" u="sng" dirty="0" smtClean="0">
                <a:solidFill>
                  <a:schemeClr val="bg1"/>
                </a:solidFill>
              </a:rPr>
              <a:t>Fessenheim</a:t>
            </a:r>
            <a:endParaRPr lang="fr-FR" sz="1500" b="1" u="sng" dirty="0">
              <a:solidFill>
                <a:schemeClr val="bg1"/>
              </a:solidFill>
            </a:endParaRPr>
          </a:p>
        </p:txBody>
      </p:sp>
      <p:sp>
        <p:nvSpPr>
          <p:cNvPr id="24" name="Rectangle 23"/>
          <p:cNvSpPr/>
          <p:nvPr/>
        </p:nvSpPr>
        <p:spPr>
          <a:xfrm>
            <a:off x="4788024" y="5733256"/>
            <a:ext cx="1583447" cy="323165"/>
          </a:xfrm>
          <a:prstGeom prst="rect">
            <a:avLst/>
          </a:prstGeom>
        </p:spPr>
        <p:txBody>
          <a:bodyPr wrap="none">
            <a:spAutoFit/>
          </a:bodyPr>
          <a:lstStyle/>
          <a:p>
            <a:r>
              <a:rPr lang="fr-FR" sz="1500" b="1" u="sng" dirty="0" err="1" smtClean="0">
                <a:solidFill>
                  <a:schemeClr val="bg1"/>
                </a:solidFill>
              </a:rPr>
              <a:t>Nogent-Sur-Seine</a:t>
            </a:r>
            <a:endParaRPr lang="fr-FR" sz="1500" b="1" u="sng"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contenu 2"/>
          <p:cNvSpPr txBox="1">
            <a:spLocks/>
          </p:cNvSpPr>
          <p:nvPr/>
        </p:nvSpPr>
        <p:spPr>
          <a:xfrm>
            <a:off x="3851920" y="1412776"/>
            <a:ext cx="5184576" cy="4525963"/>
          </a:xfrm>
          <a:prstGeom prst="rect">
            <a:avLst/>
          </a:prstGeom>
        </p:spPr>
        <p:txBody>
          <a:bodyPr vert="horz" lIns="91440" tIns="45720" rIns="91440" bIns="45720" rtlCol="0">
            <a:normAutofit/>
          </a:bodyPr>
          <a:lstStyle/>
          <a:p>
            <a:pPr>
              <a:lnSpc>
                <a:spcPts val="2400"/>
              </a:lnSpc>
              <a:buFont typeface="Wingdings" pitchFamily="2" charset="2"/>
              <a:buChar char="§"/>
            </a:pPr>
            <a:r>
              <a:rPr lang="fr-FR" sz="1500" dirty="0" smtClean="0">
                <a:solidFill>
                  <a:schemeClr val="tx1">
                    <a:lumMod val="75000"/>
                    <a:lumOff val="25000"/>
                  </a:schemeClr>
                </a:solidFill>
              </a:rPr>
              <a:t> La centrale nucléaire de Nogent-sur-Seine se trouve en région Champagne-Ardenne, </a:t>
            </a:r>
          </a:p>
          <a:p>
            <a:pPr>
              <a:lnSpc>
                <a:spcPts val="2400"/>
              </a:lnSpc>
              <a:buFont typeface="Wingdings" pitchFamily="2" charset="2"/>
              <a:buChar char="§"/>
            </a:pPr>
            <a:r>
              <a:rPr lang="fr-FR" sz="1500" dirty="0" smtClean="0">
                <a:solidFill>
                  <a:schemeClr val="tx1">
                    <a:lumMod val="75000"/>
                    <a:lumOff val="25000"/>
                  </a:schemeClr>
                </a:solidFill>
              </a:rPr>
              <a:t> Mise en service en 1988, son site s’étend sur 212 hectares. </a:t>
            </a:r>
          </a:p>
          <a:p>
            <a:pPr>
              <a:lnSpc>
                <a:spcPts val="2400"/>
              </a:lnSpc>
              <a:buFont typeface="Wingdings" pitchFamily="2" charset="2"/>
              <a:buChar char="§"/>
            </a:pPr>
            <a:r>
              <a:rPr lang="fr-FR" sz="1500" dirty="0" smtClean="0">
                <a:solidFill>
                  <a:schemeClr val="tx1">
                    <a:lumMod val="75000"/>
                    <a:lumOff val="25000"/>
                  </a:schemeClr>
                </a:solidFill>
              </a:rPr>
              <a:t> Elle est constituée de deux unités de production de 1300 MW chacune. </a:t>
            </a:r>
          </a:p>
          <a:p>
            <a:pPr>
              <a:lnSpc>
                <a:spcPts val="2400"/>
              </a:lnSpc>
              <a:buFont typeface="Wingdings" pitchFamily="2" charset="2"/>
              <a:buChar char="§"/>
            </a:pPr>
            <a:r>
              <a:rPr lang="fr-FR" sz="1500" dirty="0" smtClean="0">
                <a:solidFill>
                  <a:schemeClr val="tx1">
                    <a:lumMod val="75000"/>
                    <a:lumOff val="25000"/>
                  </a:schemeClr>
                </a:solidFill>
              </a:rPr>
              <a:t> Elle fonctionne grâce à l’uranium: un minerai naturellement radioactif (trouvée en abondance dans l’écorce terrestre).</a:t>
            </a:r>
          </a:p>
        </p:txBody>
      </p:sp>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pic>
        <p:nvPicPr>
          <p:cNvPr id="5122" name="Picture 2" descr="C:\Users\o.hazan\Documents\CFA\06_OUTILS DIVERS - Kakemono\DIAPORAMA\Visite Centrale nucléaire\Titre Nogent.jpg"/>
          <p:cNvPicPr>
            <a:picLocks noChangeAspect="1" noChangeArrowheads="1"/>
          </p:cNvPicPr>
          <p:nvPr/>
        </p:nvPicPr>
        <p:blipFill>
          <a:blip r:embed="rId5" cstate="print"/>
          <a:srcRect/>
          <a:stretch>
            <a:fillRect/>
          </a:stretch>
        </p:blipFill>
        <p:spPr bwMode="auto">
          <a:xfrm>
            <a:off x="4093263" y="737370"/>
            <a:ext cx="4871225" cy="478410"/>
          </a:xfrm>
          <a:prstGeom prst="rect">
            <a:avLst/>
          </a:prstGeom>
          <a:noFill/>
        </p:spPr>
      </p:pic>
      <p:pic>
        <p:nvPicPr>
          <p:cNvPr id="11" name="Picture 3" descr="C:\Users\o.hazan\Documents\CFA\06_OUTILS DIVERS - Kakemono\DIAPORAMA\en-tete.jpg"/>
          <p:cNvPicPr>
            <a:picLocks noChangeAspect="1" noChangeArrowheads="1"/>
          </p:cNvPicPr>
          <p:nvPr/>
        </p:nvPicPr>
        <p:blipFill>
          <a:blip r:embed="rId6" cstate="print"/>
          <a:stretch>
            <a:fillRect/>
          </a:stretch>
        </p:blipFill>
        <p:spPr bwMode="auto">
          <a:xfrm>
            <a:off x="122763" y="83501"/>
            <a:ext cx="3585141" cy="605889"/>
          </a:xfrm>
          <a:prstGeom prst="rect">
            <a:avLst/>
          </a:prstGeom>
          <a:noFill/>
        </p:spPr>
      </p:pic>
      <p:pic>
        <p:nvPicPr>
          <p:cNvPr id="12" name="Image 11"/>
          <p:cNvPicPr>
            <a:picLocks noChangeAspect="1"/>
          </p:cNvPicPr>
          <p:nvPr/>
        </p:nvPicPr>
        <p:blipFill rotWithShape="1">
          <a:blip r:embed="rId7" cstate="print">
            <a:extLst>
              <a:ext uri="{28A0092B-C50C-407E-A947-70E740481C1C}">
                <a14:useLocalDpi xmlns:a14="http://schemas.microsoft.com/office/drawing/2010/main" xmlns="" val="0"/>
              </a:ext>
            </a:extLst>
          </a:blip>
          <a:srcRect l="12534" r="7881" b="10615"/>
          <a:stretch/>
        </p:blipFill>
        <p:spPr>
          <a:xfrm>
            <a:off x="539552" y="1268760"/>
            <a:ext cx="3096344" cy="2608179"/>
          </a:xfrm>
          <a:prstGeom prst="roundRect">
            <a:avLst>
              <a:gd name="adj" fmla="val 8594"/>
            </a:avLst>
          </a:prstGeom>
          <a:solidFill>
            <a:srgbClr val="FFFFFF">
              <a:shade val="85000"/>
            </a:srgbClr>
          </a:solidFill>
          <a:ln w="38100">
            <a:solidFill>
              <a:srgbClr val="ED9237"/>
            </a:solidFill>
          </a:ln>
          <a:effectLst>
            <a:reflection blurRad="12700" stA="38000" endPos="28000" dist="5000" dir="5400000" sy="-100000" algn="bl" rotWithShape="0"/>
          </a:effectLst>
        </p:spPr>
      </p:pic>
      <p:sp>
        <p:nvSpPr>
          <p:cNvPr id="13" name="ZoneTexte 12"/>
          <p:cNvSpPr txBox="1"/>
          <p:nvPr/>
        </p:nvSpPr>
        <p:spPr>
          <a:xfrm>
            <a:off x="2699792" y="1412776"/>
            <a:ext cx="854569" cy="292388"/>
          </a:xfrm>
          <a:prstGeom prst="rect">
            <a:avLst/>
          </a:prstGeom>
          <a:noFill/>
        </p:spPr>
        <p:txBody>
          <a:bodyPr wrap="square" rtlCol="0">
            <a:spAutoFit/>
          </a:bodyPr>
          <a:lstStyle/>
          <a:p>
            <a:r>
              <a:rPr lang="fr-FR" sz="1300" dirty="0" smtClean="0">
                <a:solidFill>
                  <a:schemeClr val="bg1"/>
                </a:solidFill>
              </a:rPr>
              <a:t>Uranium</a:t>
            </a:r>
            <a:endParaRPr lang="fr-FR" sz="1300" dirty="0">
              <a:solidFill>
                <a:schemeClr val="bg1"/>
              </a:solidFill>
            </a:endParaRPr>
          </a:p>
        </p:txBody>
      </p:sp>
      <p:pic>
        <p:nvPicPr>
          <p:cNvPr id="14" name="Image 13"/>
          <p:cNvPicPr>
            <a:picLocks noChangeAspect="1"/>
          </p:cNvPicPr>
          <p:nvPr/>
        </p:nvPicPr>
        <p:blipFill>
          <a:blip r:embed="rId8" cstate="print"/>
          <a:stretch>
            <a:fillRect/>
          </a:stretch>
        </p:blipFill>
        <p:spPr>
          <a:xfrm>
            <a:off x="3563888" y="3861048"/>
            <a:ext cx="3600400" cy="2385732"/>
          </a:xfrm>
          <a:prstGeom prst="roundRect">
            <a:avLst>
              <a:gd name="adj" fmla="val 8594"/>
            </a:avLst>
          </a:prstGeom>
          <a:solidFill>
            <a:srgbClr val="FFFFFF">
              <a:shade val="85000"/>
            </a:srgbClr>
          </a:solidFill>
          <a:ln w="38100">
            <a:solidFill>
              <a:srgbClr val="ED9237"/>
            </a:solidFill>
          </a:ln>
          <a:effectLst>
            <a:reflection blurRad="12700" stA="38000" endPos="28000" dist="5000" dir="5400000" sy="-100000" algn="bl" rotWithShape="0"/>
          </a:effectLst>
        </p:spPr>
      </p:pic>
      <p:sp>
        <p:nvSpPr>
          <p:cNvPr id="15" name="Rectangle à coins arrondis 14"/>
          <p:cNvSpPr/>
          <p:nvPr/>
        </p:nvSpPr>
        <p:spPr>
          <a:xfrm>
            <a:off x="755576" y="4509120"/>
            <a:ext cx="2249500" cy="1080120"/>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55576" y="4653136"/>
            <a:ext cx="2232248" cy="738664"/>
          </a:xfrm>
          <a:prstGeom prst="rect">
            <a:avLst/>
          </a:prstGeom>
        </p:spPr>
        <p:txBody>
          <a:bodyPr wrap="square">
            <a:spAutoFit/>
          </a:bodyPr>
          <a:lstStyle/>
          <a:p>
            <a:pPr algn="ctr"/>
            <a:r>
              <a:rPr lang="fr-FR" sz="1400" dirty="0" smtClean="0">
                <a:solidFill>
                  <a:schemeClr val="bg1"/>
                </a:solidFill>
              </a:rPr>
              <a:t>Uranium non dangereux à l’extrait  puis réduit en poudre </a:t>
            </a:r>
            <a:r>
              <a:rPr lang="fr-FR" sz="1400" dirty="0" err="1" smtClean="0">
                <a:solidFill>
                  <a:schemeClr val="bg1"/>
                </a:solidFill>
              </a:rPr>
              <a:t>Yellowcake</a:t>
            </a:r>
            <a:r>
              <a:rPr lang="fr-FR" sz="1400" dirty="0" smtClean="0">
                <a:solidFill>
                  <a:schemeClr val="bg1"/>
                </a:solidFill>
              </a:rPr>
              <a:t>.</a:t>
            </a:r>
          </a:p>
        </p:txBody>
      </p:sp>
      <p:sp>
        <p:nvSpPr>
          <p:cNvPr id="20" name="Triangle isocèle 19"/>
          <p:cNvSpPr/>
          <p:nvPr/>
        </p:nvSpPr>
        <p:spPr>
          <a:xfrm rot="5400000">
            <a:off x="2879812" y="4977172"/>
            <a:ext cx="864096" cy="360040"/>
          </a:xfrm>
          <a:prstGeom prst="triangle">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rot="10800000">
            <a:off x="1619672" y="4048194"/>
            <a:ext cx="864096" cy="360040"/>
          </a:xfrm>
          <a:prstGeom prst="triangle">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sp>
        <p:nvSpPr>
          <p:cNvPr id="10" name="Rectangle 9"/>
          <p:cNvSpPr/>
          <p:nvPr/>
        </p:nvSpPr>
        <p:spPr>
          <a:xfrm>
            <a:off x="2286000" y="2551837"/>
            <a:ext cx="1925960" cy="646331"/>
          </a:xfrm>
          <a:prstGeom prst="rect">
            <a:avLst/>
          </a:prstGeom>
        </p:spPr>
        <p:txBody>
          <a:bodyPr wrap="square">
            <a:spAutoFit/>
          </a:bodyPr>
          <a:lstStyle/>
          <a:p>
            <a:pPr>
              <a:defRPr/>
            </a:pPr>
            <a:endParaRPr lang="fr-FR" dirty="0" smtClean="0"/>
          </a:p>
          <a:p>
            <a:pPr>
              <a:defRPr/>
            </a:pPr>
            <a:r>
              <a:rPr lang="fr-FR" dirty="0" smtClean="0"/>
              <a:t>	</a:t>
            </a:r>
            <a:endParaRPr lang="fr-FR" i="1" dirty="0"/>
          </a:p>
        </p:txBody>
      </p:sp>
      <p:pic>
        <p:nvPicPr>
          <p:cNvPr id="12" name="Image 11"/>
          <p:cNvPicPr>
            <a:picLocks noChangeAspect="1"/>
          </p:cNvPicPr>
          <p:nvPr/>
        </p:nvPicPr>
        <p:blipFill rotWithShape="1">
          <a:blip r:embed="rId5" cstate="print">
            <a:extLst>
              <a:ext uri="{28A0092B-C50C-407E-A947-70E740481C1C}">
                <a14:useLocalDpi xmlns:a14="http://schemas.microsoft.com/office/drawing/2010/main" xmlns="" val="0"/>
              </a:ext>
            </a:extLst>
          </a:blip>
          <a:srcRect l="1583" t="1898" r="915" b="1482"/>
          <a:stretch/>
        </p:blipFill>
        <p:spPr>
          <a:xfrm>
            <a:off x="1967121" y="1340769"/>
            <a:ext cx="4261063" cy="2551378"/>
          </a:xfrm>
          <a:prstGeom prst="rect">
            <a:avLst/>
          </a:prstGeom>
          <a:ln w="28575">
            <a:solidFill>
              <a:schemeClr val="accent6"/>
            </a:solidFill>
          </a:ln>
          <a:effectLst>
            <a:outerShdw blurRad="292100" dist="139700" dir="2700000" algn="tl" rotWithShape="0">
              <a:srgbClr val="333333">
                <a:alpha val="65000"/>
              </a:srgbClr>
            </a:outerShdw>
          </a:effectLst>
        </p:spPr>
      </p:pic>
      <p:pic>
        <p:nvPicPr>
          <p:cNvPr id="13" name="Picture 2" descr="C:\Users\o.hazan\Documents\CFA\06_OUTILS DIVERS - Kakemono\DIAPORAMA\Visite Centrale nucléaire\Titre Nogent.jpg"/>
          <p:cNvPicPr>
            <a:picLocks noChangeAspect="1" noChangeArrowheads="1"/>
          </p:cNvPicPr>
          <p:nvPr/>
        </p:nvPicPr>
        <p:blipFill>
          <a:blip r:embed="rId6" cstate="print"/>
          <a:srcRect/>
          <a:stretch>
            <a:fillRect/>
          </a:stretch>
        </p:blipFill>
        <p:spPr bwMode="auto">
          <a:xfrm>
            <a:off x="4093263" y="737370"/>
            <a:ext cx="4871225" cy="478410"/>
          </a:xfrm>
          <a:prstGeom prst="rect">
            <a:avLst/>
          </a:prstGeom>
          <a:noFill/>
        </p:spPr>
      </p:pic>
      <p:pic>
        <p:nvPicPr>
          <p:cNvPr id="14" name="Picture 3" descr="C:\Users\o.hazan\Documents\CFA\06_OUTILS DIVERS - Kakemono\DIAPORAMA\en-tete.jpg"/>
          <p:cNvPicPr>
            <a:picLocks noChangeAspect="1" noChangeArrowheads="1"/>
          </p:cNvPicPr>
          <p:nvPr/>
        </p:nvPicPr>
        <p:blipFill>
          <a:blip r:embed="rId7" cstate="print"/>
          <a:stretch>
            <a:fillRect/>
          </a:stretch>
        </p:blipFill>
        <p:spPr bwMode="auto">
          <a:xfrm>
            <a:off x="122763" y="83501"/>
            <a:ext cx="3585141" cy="605889"/>
          </a:xfrm>
          <a:prstGeom prst="rect">
            <a:avLst/>
          </a:prstGeom>
          <a:noFill/>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xmlns="" val="0"/>
              </a:ext>
            </a:extLst>
          </a:blip>
          <a:srcRect l="1168" t="1892" r="630" b="3055"/>
          <a:stretch/>
        </p:blipFill>
        <p:spPr>
          <a:xfrm>
            <a:off x="1535073" y="4149080"/>
            <a:ext cx="4981143" cy="2129456"/>
          </a:xfrm>
          <a:prstGeom prst="roundRect">
            <a:avLst>
              <a:gd name="adj" fmla="val 8594"/>
            </a:avLst>
          </a:prstGeom>
          <a:solidFill>
            <a:srgbClr val="FFFFFF">
              <a:shade val="85000"/>
            </a:srgbClr>
          </a:solidFill>
          <a:ln w="38100">
            <a:solidFill>
              <a:srgbClr val="ED9237"/>
            </a:solidFill>
          </a:ln>
          <a:effectLst>
            <a:reflection blurRad="12700" stA="38000" endPos="28000" dist="5000" dir="5400000" sy="-100000" algn="bl" rotWithShape="0"/>
          </a:effectLst>
        </p:spPr>
      </p:pic>
      <p:sp>
        <p:nvSpPr>
          <p:cNvPr id="18" name="Triangle isocèle 17"/>
          <p:cNvSpPr/>
          <p:nvPr/>
        </p:nvSpPr>
        <p:spPr>
          <a:xfrm rot="16200000">
            <a:off x="6192180" y="2240868"/>
            <a:ext cx="864096" cy="360040"/>
          </a:xfrm>
          <a:prstGeom prst="triangle">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6876256" y="2132856"/>
            <a:ext cx="1656184" cy="576064"/>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948264" y="2276872"/>
            <a:ext cx="1584176" cy="292388"/>
          </a:xfrm>
          <a:prstGeom prst="rect">
            <a:avLst/>
          </a:prstGeom>
        </p:spPr>
        <p:txBody>
          <a:bodyPr wrap="square">
            <a:spAutoFit/>
          </a:bodyPr>
          <a:lstStyle/>
          <a:p>
            <a:pPr algn="ctr"/>
            <a:r>
              <a:rPr lang="fr-FR" sz="1300" dirty="0" smtClean="0">
                <a:solidFill>
                  <a:schemeClr val="bg1"/>
                </a:solidFill>
              </a:rPr>
              <a:t>Enrichissement</a:t>
            </a:r>
          </a:p>
        </p:txBody>
      </p:sp>
      <p:sp>
        <p:nvSpPr>
          <p:cNvPr id="21" name="Triangle isocèle 20"/>
          <p:cNvSpPr/>
          <p:nvPr/>
        </p:nvSpPr>
        <p:spPr>
          <a:xfrm rot="16200000">
            <a:off x="6408204" y="5121188"/>
            <a:ext cx="864096" cy="360040"/>
          </a:xfrm>
          <a:prstGeom prst="triangle">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7092280" y="5013176"/>
            <a:ext cx="1656184" cy="576064"/>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308304" y="5157192"/>
            <a:ext cx="1584176" cy="292388"/>
          </a:xfrm>
          <a:prstGeom prst="rect">
            <a:avLst/>
          </a:prstGeom>
        </p:spPr>
        <p:txBody>
          <a:bodyPr wrap="square">
            <a:spAutoFit/>
          </a:bodyPr>
          <a:lstStyle/>
          <a:p>
            <a:r>
              <a:rPr lang="fr-FR" sz="1300" dirty="0" smtClean="0">
                <a:solidFill>
                  <a:schemeClr val="bg1"/>
                </a:solidFill>
              </a:rPr>
              <a:t>Réaction de fission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3"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4" cstate="print"/>
          <a:srcRect/>
          <a:stretch>
            <a:fillRect/>
          </a:stretch>
        </p:blipFill>
        <p:spPr bwMode="auto">
          <a:xfrm>
            <a:off x="179512" y="6118354"/>
            <a:ext cx="1368152" cy="598567"/>
          </a:xfrm>
          <a:prstGeom prst="rect">
            <a:avLst/>
          </a:prstGeom>
          <a:noFill/>
        </p:spPr>
      </p:pic>
      <p:pic>
        <p:nvPicPr>
          <p:cNvPr id="9" name="Picture 2" descr="C:\Users\o.hazan\Documents\CFA\06_OUTILS DIVERS - Kakemono\DIAPORAMA\Visite Centrale nucléaire\Titre Nogent.jpg"/>
          <p:cNvPicPr>
            <a:picLocks noChangeAspect="1" noChangeArrowheads="1"/>
          </p:cNvPicPr>
          <p:nvPr/>
        </p:nvPicPr>
        <p:blipFill>
          <a:blip r:embed="rId5" cstate="print"/>
          <a:srcRect/>
          <a:stretch>
            <a:fillRect/>
          </a:stretch>
        </p:blipFill>
        <p:spPr bwMode="auto">
          <a:xfrm>
            <a:off x="4093263" y="737370"/>
            <a:ext cx="4871225" cy="478410"/>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6" cstate="print"/>
          <a:stretch>
            <a:fillRect/>
          </a:stretch>
        </p:blipFill>
        <p:spPr bwMode="auto">
          <a:xfrm>
            <a:off x="122763" y="83501"/>
            <a:ext cx="3585141" cy="605889"/>
          </a:xfrm>
          <a:prstGeom prst="rect">
            <a:avLst/>
          </a:prstGeom>
          <a:noFill/>
        </p:spPr>
      </p:pic>
      <p:pic>
        <p:nvPicPr>
          <p:cNvPr id="16" name="Image 15"/>
          <p:cNvPicPr>
            <a:picLocks noChangeAspect="1"/>
          </p:cNvPicPr>
          <p:nvPr/>
        </p:nvPicPr>
        <p:blipFill rotWithShape="1">
          <a:blip r:embed="rId7" cstate="print">
            <a:extLst>
              <a:ext uri="{28A0092B-C50C-407E-A947-70E740481C1C}">
                <a14:useLocalDpi xmlns:a14="http://schemas.microsoft.com/office/drawing/2010/main" xmlns="" val="0"/>
              </a:ext>
            </a:extLst>
          </a:blip>
          <a:srcRect l="15283" t="23734" r="24123" b="20935"/>
          <a:stretch/>
        </p:blipFill>
        <p:spPr>
          <a:xfrm>
            <a:off x="467545" y="1268760"/>
            <a:ext cx="3456384" cy="2092641"/>
          </a:xfrm>
          <a:prstGeom prst="roundRect">
            <a:avLst/>
          </a:prstGeom>
          <a:ln w="28575">
            <a:solidFill>
              <a:schemeClr val="accent6"/>
            </a:solidFill>
          </a:ln>
          <a:effectLst>
            <a:outerShdw blurRad="292100" dist="139700" dir="2700000" algn="tl" rotWithShape="0">
              <a:srgbClr val="333333">
                <a:alpha val="65000"/>
              </a:srgbClr>
            </a:outerShdw>
          </a:effectLst>
        </p:spPr>
      </p:pic>
      <p:sp>
        <p:nvSpPr>
          <p:cNvPr id="17" name="ZoneTexte 16"/>
          <p:cNvSpPr txBox="1"/>
          <p:nvPr/>
        </p:nvSpPr>
        <p:spPr>
          <a:xfrm>
            <a:off x="2843808" y="1340768"/>
            <a:ext cx="681277" cy="292388"/>
          </a:xfrm>
          <a:prstGeom prst="rect">
            <a:avLst/>
          </a:prstGeom>
          <a:noFill/>
        </p:spPr>
        <p:txBody>
          <a:bodyPr wrap="none" rtlCol="0">
            <a:spAutoFit/>
          </a:bodyPr>
          <a:lstStyle/>
          <a:p>
            <a:r>
              <a:rPr lang="fr-FR" sz="1300" b="1" u="sng" dirty="0" smtClean="0">
                <a:solidFill>
                  <a:schemeClr val="bg1"/>
                </a:solidFill>
              </a:rPr>
              <a:t>Pastille</a:t>
            </a:r>
            <a:endParaRPr lang="fr-FR" sz="1300" b="1" u="sng" dirty="0">
              <a:solidFill>
                <a:schemeClr val="bg1"/>
              </a:solidFill>
            </a:endParaRPr>
          </a:p>
        </p:txBody>
      </p:sp>
      <p:pic>
        <p:nvPicPr>
          <p:cNvPr id="18" name="Image 17"/>
          <p:cNvPicPr>
            <a:picLocks noChangeAspect="1"/>
          </p:cNvPicPr>
          <p:nvPr/>
        </p:nvPicPr>
        <p:blipFill rotWithShape="1">
          <a:blip r:embed="rId8" cstate="print">
            <a:extLst>
              <a:ext uri="{28A0092B-C50C-407E-A947-70E740481C1C}">
                <a14:useLocalDpi xmlns:a14="http://schemas.microsoft.com/office/drawing/2010/main" xmlns="" val="0"/>
              </a:ext>
            </a:extLst>
          </a:blip>
          <a:srcRect l="3293" t="5684" r="9593" b="4227"/>
          <a:stretch/>
        </p:blipFill>
        <p:spPr>
          <a:xfrm>
            <a:off x="4067944" y="1268760"/>
            <a:ext cx="2873089" cy="2088232"/>
          </a:xfrm>
          <a:prstGeom prst="roundRect">
            <a:avLst/>
          </a:prstGeom>
          <a:ln w="28575">
            <a:solidFill>
              <a:schemeClr val="accent6"/>
            </a:solidFill>
          </a:ln>
          <a:effectLst>
            <a:outerShdw blurRad="292100" dist="139700" dir="2700000" algn="tl" rotWithShape="0">
              <a:srgbClr val="333333">
                <a:alpha val="65000"/>
              </a:srgbClr>
            </a:outerShdw>
          </a:effectLst>
        </p:spPr>
      </p:pic>
      <p:sp>
        <p:nvSpPr>
          <p:cNvPr id="19" name="ZoneTexte 18"/>
          <p:cNvSpPr txBox="1"/>
          <p:nvPr/>
        </p:nvSpPr>
        <p:spPr>
          <a:xfrm>
            <a:off x="5580112" y="1259468"/>
            <a:ext cx="701987" cy="292388"/>
          </a:xfrm>
          <a:prstGeom prst="rect">
            <a:avLst/>
          </a:prstGeom>
          <a:noFill/>
        </p:spPr>
        <p:txBody>
          <a:bodyPr wrap="none" rtlCol="0">
            <a:spAutoFit/>
          </a:bodyPr>
          <a:lstStyle/>
          <a:p>
            <a:r>
              <a:rPr lang="fr-FR" sz="1300" b="1" u="sng" dirty="0" smtClean="0">
                <a:solidFill>
                  <a:schemeClr val="bg1"/>
                </a:solidFill>
              </a:rPr>
              <a:t>Crayon</a:t>
            </a:r>
            <a:r>
              <a:rPr lang="fr-FR" sz="1300" b="1" dirty="0" smtClean="0">
                <a:solidFill>
                  <a:schemeClr val="bg1"/>
                </a:solidFill>
              </a:rPr>
              <a:t> </a:t>
            </a:r>
            <a:endParaRPr lang="fr-FR" sz="1300" b="1" dirty="0">
              <a:solidFill>
                <a:schemeClr val="bg1"/>
              </a:solidFill>
            </a:endParaRPr>
          </a:p>
        </p:txBody>
      </p:sp>
      <p:pic>
        <p:nvPicPr>
          <p:cNvPr id="20" name="Image 1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7544" y="3573016"/>
            <a:ext cx="3467233" cy="2232248"/>
          </a:xfrm>
          <a:prstGeom prst="roundRect">
            <a:avLst>
              <a:gd name="adj" fmla="val 8594"/>
            </a:avLst>
          </a:prstGeom>
          <a:solidFill>
            <a:srgbClr val="FFFFFF">
              <a:shade val="85000"/>
            </a:srgbClr>
          </a:solidFill>
          <a:ln w="38100">
            <a:solidFill>
              <a:srgbClr val="ED9237"/>
            </a:solidFill>
          </a:ln>
          <a:effectLst>
            <a:reflection blurRad="12700" stA="38000" endPos="28000" dist="5000" dir="5400000" sy="-100000" algn="bl" rotWithShape="0"/>
          </a:effectLst>
        </p:spPr>
      </p:pic>
      <p:pic>
        <p:nvPicPr>
          <p:cNvPr id="21" name="Image 2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067944" y="3559291"/>
            <a:ext cx="4012882" cy="2606013"/>
          </a:xfrm>
          <a:prstGeom prst="roundRect">
            <a:avLst/>
          </a:prstGeom>
          <a:ln w="28575">
            <a:solidFill>
              <a:schemeClr val="accent6"/>
            </a:solidFill>
          </a:ln>
          <a:effectLst>
            <a:outerShdw blurRad="292100" dist="139700" dir="2700000" algn="tl" rotWithShape="0">
              <a:srgbClr val="333333">
                <a:alpha val="65000"/>
              </a:srgbClr>
            </a:outerShdw>
          </a:effectLst>
        </p:spPr>
      </p:pic>
      <p:sp>
        <p:nvSpPr>
          <p:cNvPr id="22" name="ZoneTexte 21"/>
          <p:cNvSpPr txBox="1"/>
          <p:nvPr/>
        </p:nvSpPr>
        <p:spPr>
          <a:xfrm>
            <a:off x="5377400" y="5805264"/>
            <a:ext cx="2578976" cy="276999"/>
          </a:xfrm>
          <a:prstGeom prst="rect">
            <a:avLst/>
          </a:prstGeom>
          <a:noFill/>
        </p:spPr>
        <p:txBody>
          <a:bodyPr wrap="none" rtlCol="0">
            <a:spAutoFit/>
          </a:bodyPr>
          <a:lstStyle/>
          <a:p>
            <a:r>
              <a:rPr lang="fr-FR" sz="1200" b="1" u="sng" dirty="0" smtClean="0">
                <a:solidFill>
                  <a:schemeClr val="bg1"/>
                </a:solidFill>
              </a:rPr>
              <a:t>Cuves situées à proximité du réacteur</a:t>
            </a:r>
            <a:endParaRPr lang="fr-FR" sz="1200" b="1" u="sng" dirty="0">
              <a:solidFill>
                <a:schemeClr val="bg1"/>
              </a:solidFill>
            </a:endParaRPr>
          </a:p>
        </p:txBody>
      </p:sp>
      <p:sp>
        <p:nvSpPr>
          <p:cNvPr id="23" name="Rectangle à coins arrondis 22"/>
          <p:cNvSpPr/>
          <p:nvPr/>
        </p:nvSpPr>
        <p:spPr>
          <a:xfrm>
            <a:off x="7020272" y="1484784"/>
            <a:ext cx="1872208" cy="1656184"/>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020272" y="1704290"/>
            <a:ext cx="2123728" cy="1292662"/>
          </a:xfrm>
          <a:prstGeom prst="rect">
            <a:avLst/>
          </a:prstGeom>
        </p:spPr>
        <p:txBody>
          <a:bodyPr wrap="square">
            <a:spAutoFit/>
          </a:bodyPr>
          <a:lstStyle/>
          <a:p>
            <a:pPr>
              <a:buFont typeface="Wingdings" pitchFamily="2" charset="2"/>
              <a:buChar char="§"/>
            </a:pPr>
            <a:r>
              <a:rPr lang="fr-FR" sz="1300" dirty="0" smtClean="0">
                <a:solidFill>
                  <a:schemeClr val="bg1"/>
                </a:solidFill>
              </a:rPr>
              <a:t>193 CRAYONS DANS UNE CUVE SOIT + 15 MILLIONS DE PASTILLES.</a:t>
            </a:r>
          </a:p>
          <a:p>
            <a:pPr>
              <a:buFont typeface="Wingdings" pitchFamily="2" charset="2"/>
              <a:buChar char="§"/>
            </a:pPr>
            <a:endParaRPr lang="fr-FR" sz="1300" dirty="0" smtClean="0">
              <a:solidFill>
                <a:schemeClr val="bg1"/>
              </a:solidFill>
            </a:endParaRPr>
          </a:p>
          <a:p>
            <a:pPr>
              <a:buFont typeface="Wingdings" pitchFamily="2" charset="2"/>
              <a:buChar char="§"/>
            </a:pPr>
            <a:r>
              <a:rPr lang="fr-FR" sz="1300" dirty="0" smtClean="0">
                <a:solidFill>
                  <a:schemeClr val="bg1"/>
                </a:solidFill>
              </a:rPr>
              <a:t> UNE DURÉE DE VIE D’ENVIRON 4,5 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xmlns="" val="0"/>
              </a:ext>
            </a:extLst>
          </a:blip>
          <a:srcRect l="1499" t="17492" r="2722" b="9725"/>
          <a:stretch/>
        </p:blipFill>
        <p:spPr>
          <a:xfrm>
            <a:off x="1115616" y="1268760"/>
            <a:ext cx="6908314" cy="393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Rectangle à coins arrondis 30"/>
          <p:cNvSpPr/>
          <p:nvPr/>
        </p:nvSpPr>
        <p:spPr>
          <a:xfrm>
            <a:off x="323528" y="332656"/>
            <a:ext cx="8640960" cy="6264696"/>
          </a:xfrm>
          <a:prstGeom prst="roundRect">
            <a:avLst/>
          </a:prstGeom>
          <a:noFill/>
          <a:ln w="34925" cmpd="dbl">
            <a:solidFill>
              <a:srgbClr val="0099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2" descr="R:\COMMUNICATION\COMMUNICATION\LOGOS\01_CSEEE-AFORELEC-CAE\DELEPINE\CAE.JPG"/>
          <p:cNvPicPr>
            <a:picLocks noChangeAspect="1" noChangeArrowheads="1"/>
          </p:cNvPicPr>
          <p:nvPr/>
        </p:nvPicPr>
        <p:blipFill>
          <a:blip r:embed="rId4" cstate="print"/>
          <a:stretch>
            <a:fillRect/>
          </a:stretch>
        </p:blipFill>
        <p:spPr bwMode="auto">
          <a:xfrm>
            <a:off x="7284383" y="6169808"/>
            <a:ext cx="1680105" cy="499552"/>
          </a:xfrm>
          <a:prstGeom prst="rect">
            <a:avLst/>
          </a:prstGeom>
          <a:noFill/>
        </p:spPr>
      </p:pic>
      <p:pic>
        <p:nvPicPr>
          <p:cNvPr id="33" name="Picture 5" descr="C:\Users\o.hazan\Documents\CSEEE\01_PUBLICATIONS\RAPPORTS ANNUELS\Rapport Annuel 2015\Masque Powerpoint\cseee_baseline.jpg"/>
          <p:cNvPicPr>
            <a:picLocks noChangeAspect="1" noChangeArrowheads="1"/>
          </p:cNvPicPr>
          <p:nvPr/>
        </p:nvPicPr>
        <p:blipFill>
          <a:blip r:embed="rId5" cstate="print"/>
          <a:srcRect/>
          <a:stretch>
            <a:fillRect/>
          </a:stretch>
        </p:blipFill>
        <p:spPr bwMode="auto">
          <a:xfrm>
            <a:off x="179512" y="6118354"/>
            <a:ext cx="1368152" cy="598567"/>
          </a:xfrm>
          <a:prstGeom prst="rect">
            <a:avLst/>
          </a:prstGeom>
          <a:noFill/>
        </p:spPr>
      </p:pic>
      <p:pic>
        <p:nvPicPr>
          <p:cNvPr id="9" name="Picture 2" descr="C:\Users\o.hazan\Documents\CFA\06_OUTILS DIVERS - Kakemono\DIAPORAMA\Visite Centrale nucléaire\Titre Nogent.jpg"/>
          <p:cNvPicPr>
            <a:picLocks noChangeAspect="1" noChangeArrowheads="1"/>
          </p:cNvPicPr>
          <p:nvPr/>
        </p:nvPicPr>
        <p:blipFill>
          <a:blip r:embed="rId6" cstate="print"/>
          <a:srcRect/>
          <a:stretch>
            <a:fillRect/>
          </a:stretch>
        </p:blipFill>
        <p:spPr bwMode="auto">
          <a:xfrm>
            <a:off x="4093263" y="737370"/>
            <a:ext cx="4871225" cy="478410"/>
          </a:xfrm>
          <a:prstGeom prst="rect">
            <a:avLst/>
          </a:prstGeom>
          <a:noFill/>
        </p:spPr>
      </p:pic>
      <p:pic>
        <p:nvPicPr>
          <p:cNvPr id="10" name="Picture 3" descr="C:\Users\o.hazan\Documents\CFA\06_OUTILS DIVERS - Kakemono\DIAPORAMA\en-tete.jpg"/>
          <p:cNvPicPr>
            <a:picLocks noChangeAspect="1" noChangeArrowheads="1"/>
          </p:cNvPicPr>
          <p:nvPr/>
        </p:nvPicPr>
        <p:blipFill>
          <a:blip r:embed="rId7" cstate="print"/>
          <a:stretch>
            <a:fillRect/>
          </a:stretch>
        </p:blipFill>
        <p:spPr bwMode="auto">
          <a:xfrm>
            <a:off x="122763" y="83501"/>
            <a:ext cx="3585141" cy="605889"/>
          </a:xfrm>
          <a:prstGeom prst="rect">
            <a:avLst/>
          </a:prstGeom>
          <a:noFill/>
        </p:spPr>
      </p:pic>
      <p:sp>
        <p:nvSpPr>
          <p:cNvPr id="12" name="Rectangle à coins arrondis 11"/>
          <p:cNvSpPr/>
          <p:nvPr/>
        </p:nvSpPr>
        <p:spPr>
          <a:xfrm>
            <a:off x="1043608" y="5229200"/>
            <a:ext cx="6984776" cy="864096"/>
          </a:xfrm>
          <a:prstGeom prst="roundRect">
            <a:avLst/>
          </a:prstGeom>
          <a:solidFill>
            <a:srgbClr val="0099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13" name="Rectangle 12"/>
          <p:cNvSpPr/>
          <p:nvPr/>
        </p:nvSpPr>
        <p:spPr>
          <a:xfrm>
            <a:off x="1187624" y="5301208"/>
            <a:ext cx="6768752" cy="692497"/>
          </a:xfrm>
          <a:prstGeom prst="rect">
            <a:avLst/>
          </a:prstGeom>
        </p:spPr>
        <p:txBody>
          <a:bodyPr wrap="square">
            <a:spAutoFit/>
          </a:bodyPr>
          <a:lstStyle/>
          <a:p>
            <a:r>
              <a:rPr lang="fr-FR" sz="1300" b="1" u="sng" dirty="0" smtClean="0">
                <a:solidFill>
                  <a:schemeClr val="bg1"/>
                </a:solidFill>
              </a:rPr>
              <a:t>CIRCUIT PRIMAIRE </a:t>
            </a:r>
            <a:r>
              <a:rPr lang="fr-FR" sz="1300" b="1" dirty="0" smtClean="0">
                <a:solidFill>
                  <a:schemeClr val="bg1"/>
                </a:solidFill>
              </a:rPr>
              <a:t/>
            </a:r>
            <a:br>
              <a:rPr lang="fr-FR" sz="1300" b="1" dirty="0" smtClean="0">
                <a:solidFill>
                  <a:schemeClr val="bg1"/>
                </a:solidFill>
              </a:rPr>
            </a:br>
            <a:r>
              <a:rPr lang="fr-FR" sz="1300" b="1" dirty="0" smtClean="0">
                <a:solidFill>
                  <a:schemeClr val="bg1"/>
                </a:solidFill>
              </a:rPr>
              <a:t>L</a:t>
            </a:r>
            <a:r>
              <a:rPr lang="fr-FR" sz="1300" dirty="0" smtClean="0">
                <a:solidFill>
                  <a:schemeClr val="bg1"/>
                </a:solidFill>
              </a:rPr>
              <a:t>a fission de l’uranium produit une grande quantité de chaleur, l’eau chauffée à 320°C circule dans le circuit sous pression à 155 bars pour la maintenir à l’état liquide.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2833</TotalTime>
  <Words>427</Words>
  <Application>Microsoft Office PowerPoint</Application>
  <PresentationFormat>Affichage à l'écran (4:3)</PresentationFormat>
  <Paragraphs>77</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Avenir LT Std 55 Roman</vt:lpstr>
      <vt:lpstr>Wingdings</vt:lpstr>
      <vt:lpstr>AR DARLING</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o.hazan</dc:creator>
  <cp:lastModifiedBy>o.hazan</cp:lastModifiedBy>
  <cp:revision>452</cp:revision>
  <dcterms:created xsi:type="dcterms:W3CDTF">2015-11-04T16:10:07Z</dcterms:created>
  <dcterms:modified xsi:type="dcterms:W3CDTF">2018-02-21T14:56:03Z</dcterms:modified>
</cp:coreProperties>
</file>